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8" r:id="rId2"/>
    <p:sldId id="256" r:id="rId3"/>
    <p:sldId id="259" r:id="rId4"/>
    <p:sldId id="260" r:id="rId5"/>
    <p:sldId id="265" r:id="rId6"/>
    <p:sldId id="266" r:id="rId7"/>
    <p:sldId id="267" r:id="rId8"/>
    <p:sldId id="261" r:id="rId9"/>
    <p:sldId id="262" r:id="rId10"/>
    <p:sldId id="263" r:id="rId11"/>
    <p:sldId id="264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7" r:id="rId24"/>
    <p:sldId id="295" r:id="rId25"/>
    <p:sldId id="292" r:id="rId26"/>
    <p:sldId id="290" r:id="rId27"/>
    <p:sldId id="293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8" r:id="rId39"/>
    <p:sldId id="289" r:id="rId40"/>
    <p:sldId id="291" r:id="rId41"/>
    <p:sldId id="296" r:id="rId42"/>
    <p:sldId id="257" r:id="rId43"/>
  </p:sldIdLst>
  <p:sldSz cx="12192000" cy="6858000"/>
  <p:notesSz cx="6792913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15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316-4E85-BC47-C21B60272C58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316-4E85-BC47-C21B60272C58}"/>
              </c:ext>
            </c:extLst>
          </c:dPt>
          <c:cat>
            <c:strRef>
              <c:f>Tabelle1!$A$2:$A$3</c:f>
              <c:strCache>
                <c:ptCount val="2"/>
                <c:pt idx="0">
                  <c:v>Förderung</c:v>
                </c:pt>
                <c:pt idx="1">
                  <c:v>Eigenanteil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B-4F1B-B375-E6F81FBD9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explosion val="15"/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B-4E9E-BC7D-27521F5426D5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B-4E9E-BC7D-27521F5426D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 err="1"/>
                      <a:t>Koszty</a:t>
                    </a:r>
                    <a:r>
                      <a:rPr lang="en-US" sz="1400" baseline="0" dirty="0"/>
                      <a:t> </a:t>
                    </a:r>
                    <a:r>
                      <a:rPr lang="en-US" sz="1400" baseline="0" dirty="0" err="1"/>
                      <a:t>personelu</a:t>
                    </a:r>
                    <a:r>
                      <a:rPr lang="en-US" sz="1400" baseline="0" dirty="0"/>
                      <a:t>
</a:t>
                    </a:r>
                    <a:fld id="{D07E65C8-03E7-4574-B36D-67E493476BDF}" type="PERCENTAGE">
                      <a:rPr lang="en-US" sz="1400" baseline="0"/>
                      <a:pPr>
                        <a:defRPr sz="1200"/>
                      </a:pPr>
                      <a:t>[PROCENTOWE]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8767785879574"/>
                      <c:h val="0.211303122319123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CB-4E9E-BC7D-27521F5426D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 err="1"/>
                      <a:t>Koszty</a:t>
                    </a:r>
                    <a:r>
                      <a:rPr lang="en-US" sz="1400" baseline="0" dirty="0"/>
                      <a:t> </a:t>
                    </a:r>
                    <a:r>
                      <a:rPr lang="en-US" sz="1400" baseline="0" dirty="0" err="1"/>
                      <a:t>pozostałe</a:t>
                    </a:r>
                    <a:r>
                      <a:rPr lang="en-US" sz="1400" baseline="0" dirty="0"/>
                      <a:t>
</a:t>
                    </a:r>
                    <a:fld id="{3BDD0F29-67A6-4E7F-9C74-E8C529A6FF57}" type="PERCENTAGE">
                      <a:rPr lang="en-US" sz="1400" baseline="0"/>
                      <a:pPr>
                        <a:defRPr sz="1200"/>
                      </a:pPr>
                      <a:t>[PROCENTOWE]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184980449223"/>
                      <c:h val="0.252543973020158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CB-4E9E-BC7D-27521F542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Personalkosten</c:v>
                </c:pt>
                <c:pt idx="1">
                  <c:v>Restkosten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CB-4E9E-BC7D-27521F5426D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60000"/>
        <a:lumOff val="40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9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3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9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5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47D13-02CA-FEC4-FED3-D3F87441E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reieckiger abstrakter Hintergrund">
            <a:extLst>
              <a:ext uri="{FF2B5EF4-FFF2-40B4-BE49-F238E27FC236}">
                <a16:creationId xmlns:a16="http://schemas.microsoft.com/office/drawing/2014/main" id="{2AF92AEC-E4CA-0F74-7EA8-F3BEFE009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1" y="-24165"/>
            <a:ext cx="12191979" cy="6857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DE85BD-C1C2-8C2A-EDCA-CF72EB4A6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4" y="3429000"/>
            <a:ext cx="7522692" cy="2305246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Fundusz Małych Projektów</a:t>
            </a:r>
            <a:br>
              <a:rPr lang="pl-PL" sz="4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INTERREG VI A </a:t>
            </a:r>
            <a:endParaRPr lang="de-DE" sz="4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0E6DA2-84A0-9826-F0FC-13DB1E298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3" y="5855685"/>
            <a:ext cx="6668677" cy="195627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w Euroregionie Sprewa-</a:t>
            </a:r>
            <a:r>
              <a:rPr lang="de-DE" sz="2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28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ysa</a:t>
            </a:r>
            <a:r>
              <a:rPr lang="de-DE" sz="2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</a:t>
            </a:r>
            <a:r>
              <a:rPr lang="pl-PL" sz="28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óbr</a:t>
            </a:r>
            <a:endParaRPr lang="de-DE" sz="28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50567A30-99EC-271A-085C-9D7F9D8B2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36" y="0"/>
            <a:ext cx="5800344" cy="17495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27B4065-A783-6FA6-E273-FA7B2B0E1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106" y="129396"/>
            <a:ext cx="3397604" cy="63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4EA53-8A31-E2C7-7C7F-0BA509E97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17C6CE4C-363B-ECA6-D4E8-470653959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A91FE62-A2FC-5EDB-0F96-BF6699A83C70}"/>
              </a:ext>
            </a:extLst>
          </p:cNvPr>
          <p:cNvSpPr txBox="1"/>
          <p:nvPr/>
        </p:nvSpPr>
        <p:spPr>
          <a:xfrm>
            <a:off x="3818534" y="1597139"/>
            <a:ext cx="8057521" cy="1341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 4.6 „Wzmocnienie roli kultury i zrównoważonej turystyki w rozwoju gospodarczym, włączeniu społecznym i innowacjach społecznych”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49BEF6-B20C-25C6-574D-EBC857CDA998}"/>
              </a:ext>
            </a:extLst>
          </p:cNvPr>
          <p:cNvSpPr txBox="1"/>
          <p:nvPr/>
        </p:nvSpPr>
        <p:spPr>
          <a:xfrm>
            <a:off x="3818534" y="3150309"/>
            <a:ext cx="8045231" cy="262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54000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Transgraniczne działania na rzecz innowacji społecznych w związku z transgraniczną ofertą turystyczną i kulturalną; </a:t>
            </a:r>
          </a:p>
          <a:p>
            <a:pPr indent="-254000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Transgraniczne działania na rzecz zachowania i udostępniania wspólnego dziedzictwa kulturowego oraz promowanie wspólnej kultury pamięci; </a:t>
            </a:r>
          </a:p>
          <a:p>
            <a:pPr indent="-254000"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Transgraniczne działania na rzecz udostępniania przyrody i wspólnego dziedzictwa przyrodniczego; </a:t>
            </a:r>
          </a:p>
          <a:p>
            <a:pPr indent="-254000"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Transgraniczne działania na rzecz powiązania i modernizacji infrastruktury szlaków turystycznych, w szczególności w zakresie turystyki rowerowej i wodnej.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8216D2-C5EC-5EB4-DFDB-37F42F9AAA30}"/>
              </a:ext>
            </a:extLst>
          </p:cNvPr>
          <p:cNvSpPr txBox="1"/>
          <p:nvPr/>
        </p:nvSpPr>
        <p:spPr>
          <a:xfrm>
            <a:off x="328235" y="3150309"/>
            <a:ext cx="3292789" cy="558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54000" algn="ctr">
              <a:lnSpc>
                <a:spcPct val="115000"/>
              </a:lnSpc>
              <a:spcBef>
                <a:spcPts val="1500"/>
              </a:spcBef>
              <a:spcAft>
                <a:spcPts val="490"/>
              </a:spcAft>
              <a:tabLst>
                <a:tab pos="373380" algn="l"/>
              </a:tabLst>
            </a:pPr>
            <a:r>
              <a:rPr lang="pl-PL" sz="2800" b="1" i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</a:t>
            </a:r>
            <a:r>
              <a:rPr lang="de-DE" sz="2800" b="1" i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Gericht mit einfarbiger Füllung">
            <a:extLst>
              <a:ext uri="{FF2B5EF4-FFF2-40B4-BE49-F238E27FC236}">
                <a16:creationId xmlns:a16="http://schemas.microsoft.com/office/drawing/2014/main" id="{29E506B3-A2C3-E734-7FFF-713A089C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724" y="4557207"/>
            <a:ext cx="1422751" cy="1422751"/>
          </a:xfrm>
          <a:prstGeom prst="rect">
            <a:avLst/>
          </a:prstGeom>
        </p:spPr>
      </p:pic>
      <p:pic>
        <p:nvPicPr>
          <p:cNvPr id="6" name="Grafik 5" descr="Drama mit einfarbiger Füllung">
            <a:extLst>
              <a:ext uri="{FF2B5EF4-FFF2-40B4-BE49-F238E27FC236}">
                <a16:creationId xmlns:a16="http://schemas.microsoft.com/office/drawing/2014/main" id="{C7349B5A-09D1-FFC9-C432-6EB965F70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5344" y="4659653"/>
            <a:ext cx="1422751" cy="14227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4826026-2315-2E99-5E3D-8E551D606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570" y="450992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3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48EBD-768C-ED0D-A226-2FF6E2738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8E2DA529-9BA7-57D0-CDFF-4C6ADCD13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D2F07A5-9DE9-880A-B661-A7E7A5D3AE87}"/>
              </a:ext>
            </a:extLst>
          </p:cNvPr>
          <p:cNvSpPr txBox="1"/>
          <p:nvPr/>
        </p:nvSpPr>
        <p:spPr>
          <a:xfrm>
            <a:off x="4813402" y="1187492"/>
            <a:ext cx="7062653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de-D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4.6: </a:t>
            </a: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 produktu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A8E8E2-9BCC-6A49-8674-4AA8E27F5266}"/>
              </a:ext>
            </a:extLst>
          </p:cNvPr>
          <p:cNvSpPr txBox="1"/>
          <p:nvPr/>
        </p:nvSpPr>
        <p:spPr>
          <a:xfrm>
            <a:off x="997708" y="2117733"/>
            <a:ext cx="10878347" cy="392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de-DE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RCO87</a:t>
            </a:r>
            <a:r>
              <a:rPr lang="de-DE" b="0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Organizacje (partnerzy projektu) współpracujące ponad granicami (obowiązkowy)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53A33F4-6A34-E2A1-D431-CC3B2EBE471B}"/>
              </a:ext>
            </a:extLst>
          </p:cNvPr>
          <p:cNvSpPr txBox="1"/>
          <p:nvPr/>
        </p:nvSpPr>
        <p:spPr>
          <a:xfrm>
            <a:off x="997706" y="2759481"/>
            <a:ext cx="10878347" cy="392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de-DE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RCO81</a:t>
            </a:r>
            <a:r>
              <a:rPr lang="de-DE" b="0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Uczestnictwo we wspólnych działaniach transgranicznych  (fakultatywny)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05FBAB-0D66-1883-42C3-15CBC7A90143}"/>
              </a:ext>
            </a:extLst>
          </p:cNvPr>
          <p:cNvSpPr txBox="1"/>
          <p:nvPr/>
        </p:nvSpPr>
        <p:spPr>
          <a:xfrm>
            <a:off x="997705" y="3384023"/>
            <a:ext cx="10878347" cy="392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RCO115</a:t>
            </a:r>
            <a:r>
              <a:rPr lang="de-DE" b="0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Wspólnie organizowane transgraniczne wydarzenia publiczne (fakultatywny)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C76B673-9D7D-D3B4-EF66-71230E7FBC81}"/>
              </a:ext>
            </a:extLst>
          </p:cNvPr>
          <p:cNvSpPr txBox="1"/>
          <p:nvPr/>
        </p:nvSpPr>
        <p:spPr>
          <a:xfrm>
            <a:off x="6487064" y="4043586"/>
            <a:ext cx="5388988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de-D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4.6: </a:t>
            </a: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 rezultatu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9209A4-B8AA-B950-0BD0-A14CA4F51DD5}"/>
              </a:ext>
            </a:extLst>
          </p:cNvPr>
          <p:cNvSpPr txBox="1"/>
          <p:nvPr/>
        </p:nvSpPr>
        <p:spPr>
          <a:xfrm>
            <a:off x="997703" y="4785148"/>
            <a:ext cx="10878347" cy="1029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 rezultatu określony przez wnioskodawcę,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charakterystyczny dla projektu (obowiązkowy) ściśle związany ze specyfiką konkretnego projektu np. konferencja, koncepcja, oznakowanie, warsztaty), indywidulanie określany na etapie pisania wniosku.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BC0892-AD12-0858-CD16-7AECAB605440}"/>
              </a:ext>
            </a:extLst>
          </p:cNvPr>
          <p:cNvSpPr txBox="1"/>
          <p:nvPr/>
        </p:nvSpPr>
        <p:spPr>
          <a:xfrm>
            <a:off x="997705" y="5952227"/>
            <a:ext cx="10878348" cy="7107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de-D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RCR84</a:t>
            </a: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Organizacje (partnerzy projektu) współpracujące ponad granicami po zakończeniu projektu (fakultatywny)</a:t>
            </a:r>
            <a:endParaRPr lang="de-D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9796ED-C839-4463-4323-1F425C504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24" y="373478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8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B9CEF-0CEB-679E-3B2D-FD35FD074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52FF75E8-C89C-8AD2-8A58-4BDD9DEDC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7B2911D-75AA-C3BF-B1F3-83A762B4BB73}"/>
              </a:ext>
            </a:extLst>
          </p:cNvPr>
          <p:cNvSpPr txBox="1"/>
          <p:nvPr/>
        </p:nvSpPr>
        <p:spPr>
          <a:xfrm>
            <a:off x="4463992" y="1143000"/>
            <a:ext cx="7230617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Kwalifikowalność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1A1BE1-9690-EF5E-10A0-AD28748C5EE0}"/>
              </a:ext>
            </a:extLst>
          </p:cNvPr>
          <p:cNvSpPr txBox="1"/>
          <p:nvPr/>
        </p:nvSpPr>
        <p:spPr>
          <a:xfrm>
            <a:off x="643735" y="3119916"/>
            <a:ext cx="10878347" cy="7107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Podstawowa zasada - uczestnictwo </a:t>
            </a:r>
            <a:r>
              <a:rPr lang="pl-PL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najmniej jednego partnera polskiego i niemieckiego.</a:t>
            </a:r>
            <a:r>
              <a:rPr lang="pl-PL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Jeden z partnerów przyjmuje rolę wnioskodawcy. </a:t>
            </a:r>
            <a:endParaRPr lang="de-DE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A663C1-5401-0BA6-1526-1245E02C063A}"/>
              </a:ext>
            </a:extLst>
          </p:cNvPr>
          <p:cNvSpPr txBox="1"/>
          <p:nvPr/>
        </p:nvSpPr>
        <p:spPr>
          <a:xfrm>
            <a:off x="643735" y="2273074"/>
            <a:ext cx="2911452" cy="69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de-D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pl-PL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nerstwo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2F697D-3BD6-A998-EDDA-7459E8A5A6BA}"/>
              </a:ext>
            </a:extLst>
          </p:cNvPr>
          <p:cNvSpPr txBox="1"/>
          <p:nvPr/>
        </p:nvSpPr>
        <p:spPr>
          <a:xfrm>
            <a:off x="643735" y="4366633"/>
            <a:ext cx="10878347" cy="7107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uzasadnionych przypadkach uprawnione do złożenia wniosku lub uczestnictwa w projekcie mogą być organizacje spoza obszaru Programu. </a:t>
            </a:r>
            <a:endParaRPr lang="de-D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942E62-583C-B0BB-77BC-95E19AC67288}"/>
              </a:ext>
            </a:extLst>
          </p:cNvPr>
          <p:cNvSpPr txBox="1"/>
          <p:nvPr/>
        </p:nvSpPr>
        <p:spPr>
          <a:xfrm>
            <a:off x="643734" y="5294801"/>
            <a:ext cx="10878347" cy="9664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realizowany poza obszarem wsparcia,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może być finansowany pod warunkiem, że wykaże we wniosku o dofinansowanie pozytywne efekty i jednoznaczne korzyści działań realizowanych poza obszarem wsparcia dla obszaru wsparcia.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ECAF432-4855-5527-5EBF-99A0CC0B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9" y="240170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657EF-5699-FFFC-7131-636BF5112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E85A9BBF-88F5-91E3-3D30-3789C5980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E561641-5F06-C856-E415-B5ECFF5E7BDC}"/>
              </a:ext>
            </a:extLst>
          </p:cNvPr>
          <p:cNvSpPr txBox="1"/>
          <p:nvPr/>
        </p:nvSpPr>
        <p:spPr>
          <a:xfrm>
            <a:off x="4291464" y="1187492"/>
            <a:ext cx="7230617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Kwalifikowalność</a:t>
            </a:r>
            <a:endParaRPr lang="de-DE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43FBD7B-4452-9DDA-AB53-18C876B37552}"/>
              </a:ext>
            </a:extLst>
          </p:cNvPr>
          <p:cNvSpPr txBox="1"/>
          <p:nvPr/>
        </p:nvSpPr>
        <p:spPr>
          <a:xfrm>
            <a:off x="5722919" y="3409513"/>
            <a:ext cx="5186479" cy="692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de-DE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Wspólne</a:t>
            </a:r>
            <a:r>
              <a:rPr lang="de-D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przygotowanie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331AFF-F287-454D-8366-37E8040447BD}"/>
              </a:ext>
            </a:extLst>
          </p:cNvPr>
          <p:cNvSpPr txBox="1"/>
          <p:nvPr/>
        </p:nvSpPr>
        <p:spPr>
          <a:xfrm>
            <a:off x="5722919" y="4319361"/>
            <a:ext cx="5186479" cy="692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de-DE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Wspólna</a:t>
            </a:r>
            <a:r>
              <a:rPr lang="de-D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realizacja</a:t>
            </a:r>
            <a:endParaRPr lang="de-DE" sz="3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3295C7-49C8-9D47-C512-0F65E3A73336}"/>
              </a:ext>
            </a:extLst>
          </p:cNvPr>
          <p:cNvSpPr txBox="1"/>
          <p:nvPr/>
        </p:nvSpPr>
        <p:spPr>
          <a:xfrm>
            <a:off x="5722919" y="5229209"/>
            <a:ext cx="5186479" cy="692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de-DE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Wspólny</a:t>
            </a:r>
            <a:r>
              <a:rPr lang="de-D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personel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FF2B08-1499-9832-D402-19B0F9899B0A}"/>
              </a:ext>
            </a:extLst>
          </p:cNvPr>
          <p:cNvSpPr txBox="1"/>
          <p:nvPr/>
        </p:nvSpPr>
        <p:spPr>
          <a:xfrm>
            <a:off x="500332" y="1879542"/>
            <a:ext cx="4701395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 partnerów w projekcie musi obowiązkowo opierać się na następujących kryteriach współpracy:</a:t>
            </a:r>
            <a:endParaRPr lang="de-DE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 descr="Prost mit einfarbiger Füllung">
            <a:extLst>
              <a:ext uri="{FF2B5EF4-FFF2-40B4-BE49-F238E27FC236}">
                <a16:creationId xmlns:a16="http://schemas.microsoft.com/office/drawing/2014/main" id="{F6646B1D-D2A6-D3C4-5EE5-EB9B29A06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4750" y="4101562"/>
            <a:ext cx="2316586" cy="231658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338AD97-C9E8-E118-20C7-82961F94C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09" y="387369"/>
            <a:ext cx="2007565" cy="13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5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1F7E3-CA52-8D32-BF18-C82608997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D415B24F-5F0A-C580-202E-CAEEE905D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C798B98-4698-314F-C3BC-2DAA7D55219F}"/>
              </a:ext>
            </a:extLst>
          </p:cNvPr>
          <p:cNvSpPr txBox="1"/>
          <p:nvPr/>
        </p:nvSpPr>
        <p:spPr>
          <a:xfrm>
            <a:off x="4291464" y="1187492"/>
            <a:ext cx="7230617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Kwalifikowalność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E921954-2D5E-8799-F4F0-EDA9F42F9102}"/>
              </a:ext>
            </a:extLst>
          </p:cNvPr>
          <p:cNvSpPr txBox="1"/>
          <p:nvPr/>
        </p:nvSpPr>
        <p:spPr>
          <a:xfrm>
            <a:off x="643734" y="3252002"/>
            <a:ext cx="10878347" cy="779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Wszyscy partnerzy muszą być zaangażowani w proces rozwoju idei w projekt, a następnie podjąć decyzję: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49A8CD-DD10-D5E4-BDE1-D2B011AF3B70}"/>
              </a:ext>
            </a:extLst>
          </p:cNvPr>
          <p:cNvSpPr txBox="1"/>
          <p:nvPr/>
        </p:nvSpPr>
        <p:spPr>
          <a:xfrm>
            <a:off x="643734" y="2273074"/>
            <a:ext cx="5186479" cy="69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Wspólne przygotowanie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7400ECA-91FE-1117-1A01-6BCA650A2E87}"/>
              </a:ext>
            </a:extLst>
          </p:cNvPr>
          <p:cNvSpPr txBox="1"/>
          <p:nvPr/>
        </p:nvSpPr>
        <p:spPr>
          <a:xfrm>
            <a:off x="3555189" y="4249589"/>
            <a:ext cx="7966892" cy="7363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rezultaty chcą wspólnie osiągnąć i jakie zadania będą wykonywać razem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36ACEB-8B50-098A-BD28-EE50CB5B0AE9}"/>
              </a:ext>
            </a:extLst>
          </p:cNvPr>
          <p:cNvSpPr txBox="1"/>
          <p:nvPr/>
        </p:nvSpPr>
        <p:spPr>
          <a:xfrm>
            <a:off x="3555187" y="5131613"/>
            <a:ext cx="7966892" cy="7363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wnosi do projektu każdy partner (kapitał ludzki, zasoby finansowe, wiedza i doświadczenie itd.),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CD0838-892A-D8F4-5423-2B06B9919116}"/>
              </a:ext>
            </a:extLst>
          </p:cNvPr>
          <p:cNvSpPr txBox="1"/>
          <p:nvPr/>
        </p:nvSpPr>
        <p:spPr>
          <a:xfrm>
            <a:off x="3555187" y="6017669"/>
            <a:ext cx="7966892" cy="407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jakich korzyści oczekuje każdy partner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Workflow mit einfarbiger Füllung">
            <a:extLst>
              <a:ext uri="{FF2B5EF4-FFF2-40B4-BE49-F238E27FC236}">
                <a16:creationId xmlns:a16="http://schemas.microsoft.com/office/drawing/2014/main" id="{60EE64D8-B457-D2CD-1D7A-E5829205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982" y="4249589"/>
            <a:ext cx="2125286" cy="212528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F9AF96B-B000-DAB0-C9C2-7B47CDBAD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00" y="483125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95995-3449-2902-3EF7-CE38F2B89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A4A5D46B-E1F5-5DFA-B886-E821A4941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91F9CA4-6E5E-C840-9BFA-CA14BEB7C353}"/>
              </a:ext>
            </a:extLst>
          </p:cNvPr>
          <p:cNvSpPr txBox="1"/>
          <p:nvPr/>
        </p:nvSpPr>
        <p:spPr>
          <a:xfrm>
            <a:off x="4291464" y="1187492"/>
            <a:ext cx="7230617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Kwalifikowalność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224FF1-1AAD-D708-CD5F-9B768FCBB5AD}"/>
              </a:ext>
            </a:extLst>
          </p:cNvPr>
          <p:cNvSpPr txBox="1"/>
          <p:nvPr/>
        </p:nvSpPr>
        <p:spPr>
          <a:xfrm>
            <a:off x="643735" y="3252002"/>
            <a:ext cx="7508228" cy="392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Partnerzy muszą współpracować podczas wdrażania projektu, a w tym czasie: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247DFD-12BC-A208-FE31-4DFB98B704FC}"/>
              </a:ext>
            </a:extLst>
          </p:cNvPr>
          <p:cNvSpPr txBox="1"/>
          <p:nvPr/>
        </p:nvSpPr>
        <p:spPr>
          <a:xfrm>
            <a:off x="643734" y="2273074"/>
            <a:ext cx="5186479" cy="69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Wspólna realizacja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A7F95F-E768-7FC6-E618-C90B7B501C26}"/>
              </a:ext>
            </a:extLst>
          </p:cNvPr>
          <p:cNvSpPr txBox="1"/>
          <p:nvPr/>
        </p:nvSpPr>
        <p:spPr>
          <a:xfrm>
            <a:off x="2959580" y="3830099"/>
            <a:ext cx="5675462" cy="375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realizować zadania zgodnie z ustalonymi obowiązkami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D2D9E4D-B434-067E-70FE-0EDA6F4B9763}"/>
              </a:ext>
            </a:extLst>
          </p:cNvPr>
          <p:cNvSpPr txBox="1"/>
          <p:nvPr/>
        </p:nvSpPr>
        <p:spPr>
          <a:xfrm>
            <a:off x="2933393" y="4391589"/>
            <a:ext cx="8588686" cy="6719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tworzyć wspólne zadania projektowe pozwalające na osiągnięcie założonych celów i rezultatów,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DA8862-826E-D564-AEBD-5437E65595AF}"/>
              </a:ext>
            </a:extLst>
          </p:cNvPr>
          <p:cNvSpPr txBox="1"/>
          <p:nvPr/>
        </p:nvSpPr>
        <p:spPr>
          <a:xfrm>
            <a:off x="2933393" y="5247647"/>
            <a:ext cx="2896820" cy="3737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unikać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dublowania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pracy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3110AF-2572-1D22-2C78-6FC4BCF32C4A}"/>
              </a:ext>
            </a:extLst>
          </p:cNvPr>
          <p:cNvSpPr txBox="1"/>
          <p:nvPr/>
        </p:nvSpPr>
        <p:spPr>
          <a:xfrm>
            <a:off x="2933393" y="5807342"/>
            <a:ext cx="8588686" cy="67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wspólnie decydować, czy postęp projektu jest odpowiedni i co ewentualnie należy zmienić.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Prost mit einfarbiger Füllung">
            <a:extLst>
              <a:ext uri="{FF2B5EF4-FFF2-40B4-BE49-F238E27FC236}">
                <a16:creationId xmlns:a16="http://schemas.microsoft.com/office/drawing/2014/main" id="{79792F30-A59A-DDA3-257A-05AAD6BDE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734" y="4205651"/>
            <a:ext cx="1867592" cy="18675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5875BB1-257E-3C9D-2EA9-3363825BA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19" y="440696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00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51AF-E24D-ECF3-EDB2-B9BE9F453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3E43B528-D838-4F84-B36B-99CCCC682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61E7B1-49F1-7F13-30E0-43ADC709C90E}"/>
              </a:ext>
            </a:extLst>
          </p:cNvPr>
          <p:cNvSpPr txBox="1"/>
          <p:nvPr/>
        </p:nvSpPr>
        <p:spPr>
          <a:xfrm>
            <a:off x="4291464" y="1187492"/>
            <a:ext cx="7230617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Kwalifikowalność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D896F5-3CFA-B279-194E-3D88F1BFCE2D}"/>
              </a:ext>
            </a:extLst>
          </p:cNvPr>
          <p:cNvSpPr txBox="1"/>
          <p:nvPr/>
        </p:nvSpPr>
        <p:spPr>
          <a:xfrm>
            <a:off x="643734" y="2273074"/>
            <a:ext cx="5186479" cy="69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Wspólny personel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36302B8-3EB1-DFCA-9024-0B7124D2D99C}"/>
              </a:ext>
            </a:extLst>
          </p:cNvPr>
          <p:cNvSpPr txBox="1"/>
          <p:nvPr/>
        </p:nvSpPr>
        <p:spPr>
          <a:xfrm>
            <a:off x="3390181" y="3701823"/>
            <a:ext cx="8223340" cy="993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9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Partnerzy zapewniają wspólny personel, który zajmuje się opracowaniem oraz wspólną realizacją projektu.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 10" descr="Fahrrad mit Personen mit einfarbiger Füllung">
            <a:extLst>
              <a:ext uri="{FF2B5EF4-FFF2-40B4-BE49-F238E27FC236}">
                <a16:creationId xmlns:a16="http://schemas.microsoft.com/office/drawing/2014/main" id="{D3F989D8-3B3A-7916-1F40-56F98EB1D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780" y="3429000"/>
            <a:ext cx="2661249" cy="266124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D6028F4-718D-8C0A-CE6E-BDDDAE40D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70" y="457783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7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B95E-CF37-81F8-4445-99D531E60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3B9B2D69-E24A-3C89-101E-B40CFD43C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401957F-1138-3AC3-74F2-E70A3E716478}"/>
              </a:ext>
            </a:extLst>
          </p:cNvPr>
          <p:cNvSpPr txBox="1"/>
          <p:nvPr/>
        </p:nvSpPr>
        <p:spPr>
          <a:xfrm>
            <a:off x="2587926" y="1000664"/>
            <a:ext cx="9238890" cy="132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Partnerzy uprawnieni do składania wniosków i udziału w projektach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94889DF-64F9-0933-5D51-8010906C2FCF}"/>
              </a:ext>
            </a:extLst>
          </p:cNvPr>
          <p:cNvSpPr txBox="1"/>
          <p:nvPr/>
        </p:nvSpPr>
        <p:spPr>
          <a:xfrm>
            <a:off x="2069869" y="2301634"/>
            <a:ext cx="96943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Partnerami mogą być osoby prawne oraz jednostki organizacyjne, niebędące osobami prawnymi a posiadające zdolność prawną. W szczególności: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A9F7F1-3B08-3AFE-9FC0-1F9B8B86C71D}"/>
              </a:ext>
            </a:extLst>
          </p:cNvPr>
          <p:cNvSpPr txBox="1"/>
          <p:nvPr/>
        </p:nvSpPr>
        <p:spPr>
          <a:xfrm>
            <a:off x="3133896" y="3330474"/>
            <a:ext cx="8630301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jednostki administracji państwowej, regionalnej i lokalnej, stowarzyszenia tych jednostek  i instytucje im podległe,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podmioty ustanowione zgodnie z prawem publicznym lub prywatnym,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organizacje pozarządowe non-profit, stowarzyszenia oraz organizacje partnerstwa społecznego i gospodarczego zgodnie z obowiązującym prawem krajowym,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Europejskie Ugrupowanie Współpracy Terytorialnej (EUWT).</a:t>
            </a:r>
          </a:p>
        </p:txBody>
      </p:sp>
      <p:pic>
        <p:nvPicPr>
          <p:cNvPr id="6" name="Grafik 5" descr="Vertrag mit einfarbiger Füllung">
            <a:extLst>
              <a:ext uri="{FF2B5EF4-FFF2-40B4-BE49-F238E27FC236}">
                <a16:creationId xmlns:a16="http://schemas.microsoft.com/office/drawing/2014/main" id="{A8BEC20F-E010-B282-390D-FD7B164E5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803" y="3974792"/>
            <a:ext cx="2290156" cy="229015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EC106C1-65D7-FEB6-1356-718267219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77" y="485428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52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F3439-4136-6EB9-1BB7-88EFB29F1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A2CF9C4D-7BD4-31FB-333E-827DC0D98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2D062B1-F536-EE39-0320-B59F65BBC325}"/>
              </a:ext>
            </a:extLst>
          </p:cNvPr>
          <p:cNvSpPr txBox="1"/>
          <p:nvPr/>
        </p:nvSpPr>
        <p:spPr>
          <a:xfrm>
            <a:off x="4666178" y="124690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 składania wniosków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34EC76-44AE-E5AE-24F1-4CCE8347EA34}"/>
              </a:ext>
            </a:extLst>
          </p:cNvPr>
          <p:cNvSpPr txBox="1"/>
          <p:nvPr/>
        </p:nvSpPr>
        <p:spPr>
          <a:xfrm>
            <a:off x="4198388" y="3578831"/>
            <a:ext cx="7697766" cy="1766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może się rozpocząć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okresie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wskaznym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danym naborze</a:t>
            </a: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jednak do momentu podpisania umowy o dofinansowanie, projekt realizowany jest na ryzyko wnioskodawcy.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8AB4BE-E07B-D10F-3179-96BE4D274C37}"/>
              </a:ext>
            </a:extLst>
          </p:cNvPr>
          <p:cNvSpPr txBox="1"/>
          <p:nvPr/>
        </p:nvSpPr>
        <p:spPr>
          <a:xfrm>
            <a:off x="3053751" y="5611097"/>
            <a:ext cx="7996687" cy="492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co do zasady nie powinien trwać dłużej niż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miesiące. 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22A2AD-B0CA-616D-B4D9-8C2D3B65F7DE}"/>
              </a:ext>
            </a:extLst>
          </p:cNvPr>
          <p:cNvSpPr txBox="1"/>
          <p:nvPr/>
        </p:nvSpPr>
        <p:spPr>
          <a:xfrm>
            <a:off x="1233578" y="2320505"/>
            <a:ext cx="9730924" cy="91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Istnieje możliwość odbycia konsultacji przed złożeniem wniosku. Wnioski muszą być złożone przed rozpoczęciem projektu. 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Klemmbrett abgehakt mit einfarbiger Füllung">
            <a:extLst>
              <a:ext uri="{FF2B5EF4-FFF2-40B4-BE49-F238E27FC236}">
                <a16:creationId xmlns:a16="http://schemas.microsoft.com/office/drawing/2014/main" id="{8BB56619-E868-75ED-63A4-9E4B49574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019" y="3711241"/>
            <a:ext cx="2607425" cy="26074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D3D0147-0B8B-67B3-20C3-5882DEA96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96" y="268002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7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60BF0-76F7-A61B-BD06-B413B1F9C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FC124F3A-025B-1DDE-0329-2F5E5D7C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DBE6EDD-8414-B19D-E8D2-75B0522EBAE8}"/>
              </a:ext>
            </a:extLst>
          </p:cNvPr>
          <p:cNvSpPr txBox="1"/>
          <p:nvPr/>
        </p:nvSpPr>
        <p:spPr>
          <a:xfrm>
            <a:off x="4625460" y="1264156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Dokumenty aplikacyjne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2152E0-C44B-209B-A65B-17960A79546F}"/>
              </a:ext>
            </a:extLst>
          </p:cNvPr>
          <p:cNvSpPr txBox="1"/>
          <p:nvPr/>
        </p:nvSpPr>
        <p:spPr>
          <a:xfrm>
            <a:off x="1032882" y="4297018"/>
            <a:ext cx="3458094" cy="425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 projektu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7A7685-D9BD-7CED-4232-095F066A43C8}"/>
              </a:ext>
            </a:extLst>
          </p:cNvPr>
          <p:cNvSpPr txBox="1"/>
          <p:nvPr/>
        </p:nvSpPr>
        <p:spPr>
          <a:xfrm>
            <a:off x="1032882" y="5554315"/>
            <a:ext cx="3458094" cy="779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Uzasadnienie poszczególnych pozycji kosztów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04BB06-85D1-CDAA-873A-85FE25524307}"/>
              </a:ext>
            </a:extLst>
          </p:cNvPr>
          <p:cNvSpPr txBox="1"/>
          <p:nvPr/>
        </p:nvSpPr>
        <p:spPr>
          <a:xfrm>
            <a:off x="8103288" y="2866375"/>
            <a:ext cx="3458094" cy="425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wujęzyczny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D493F2-2455-5A7E-5FFD-55E6A20B4CEC}"/>
              </a:ext>
            </a:extLst>
          </p:cNvPr>
          <p:cNvSpPr txBox="1"/>
          <p:nvPr/>
        </p:nvSpPr>
        <p:spPr>
          <a:xfrm>
            <a:off x="4569229" y="2866374"/>
            <a:ext cx="3458094" cy="425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Wypełniony elektronicznie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C51E6E-6BDC-2E5B-5833-7029C359B152}"/>
              </a:ext>
            </a:extLst>
          </p:cNvPr>
          <p:cNvSpPr txBox="1"/>
          <p:nvPr/>
        </p:nvSpPr>
        <p:spPr>
          <a:xfrm>
            <a:off x="4568085" y="4333684"/>
            <a:ext cx="3458094" cy="425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Wypełniony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elektronicznie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966FAE0-683C-B358-BC35-F0BAA643F120}"/>
              </a:ext>
            </a:extLst>
          </p:cNvPr>
          <p:cNvSpPr txBox="1"/>
          <p:nvPr/>
        </p:nvSpPr>
        <p:spPr>
          <a:xfrm>
            <a:off x="4569229" y="5978457"/>
            <a:ext cx="3458094" cy="425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Oferty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C0AC1E7-882A-B2A5-040F-5DE587A15B58}"/>
              </a:ext>
            </a:extLst>
          </p:cNvPr>
          <p:cNvSpPr txBox="1"/>
          <p:nvPr/>
        </p:nvSpPr>
        <p:spPr>
          <a:xfrm>
            <a:off x="4569229" y="5466259"/>
            <a:ext cx="3458094" cy="425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rynku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099073-E2EA-6B8F-2AA4-04C3506EA0C2}"/>
              </a:ext>
            </a:extLst>
          </p:cNvPr>
          <p:cNvSpPr txBox="1"/>
          <p:nvPr/>
        </p:nvSpPr>
        <p:spPr>
          <a:xfrm>
            <a:off x="1032882" y="2866375"/>
            <a:ext cx="3458094" cy="425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Formularz wniosku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4C325F-45F0-38BB-0E28-A67327B0A1C6}"/>
              </a:ext>
            </a:extLst>
          </p:cNvPr>
          <p:cNvSpPr txBox="1"/>
          <p:nvPr/>
        </p:nvSpPr>
        <p:spPr>
          <a:xfrm>
            <a:off x="8103288" y="4333685"/>
            <a:ext cx="3458094" cy="425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Dwujęzyczny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C9EE580-4541-5ADB-67B9-7722BC808098}"/>
              </a:ext>
            </a:extLst>
          </p:cNvPr>
          <p:cNvSpPr txBox="1"/>
          <p:nvPr/>
        </p:nvSpPr>
        <p:spPr>
          <a:xfrm>
            <a:off x="8103288" y="5756225"/>
            <a:ext cx="3458094" cy="425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Niemiecki lub polski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8B1DC11-F97C-B0C0-288A-1F16B03D3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2" y="731257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4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1FB2EEB-FECC-ABC1-CB01-9004A53E2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5DB6B4FD-9519-9DCB-223D-C1886542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CFD0E5D-53F8-7173-75D3-0DA0078501EA}"/>
              </a:ext>
            </a:extLst>
          </p:cNvPr>
          <p:cNvSpPr txBox="1"/>
          <p:nvPr/>
        </p:nvSpPr>
        <p:spPr>
          <a:xfrm>
            <a:off x="4163569" y="2043652"/>
            <a:ext cx="7710220" cy="38161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Podstawą do udzielenia wsparcia na małe projekty jest zatwierdzony  przez Komisję Europejską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Współpracy INTERREG VI A Brandenburgia - Polska 2021-2027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Beneficjentów Funduszu Małych Projektów obowiązują podstawy prawne przyjęte w Programie Współpracy oraz w Podręczniku Programu.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54000" algn="just">
              <a:lnSpc>
                <a:spcPct val="115000"/>
              </a:lnSpc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Fundusze Małych Projektów są ważnymi instrumentami Programu wspierającymi współpracę transgraniczną lokalnych podmiotów we wszystkich dziedzinach życia społecznego na polsko-niemieckim pograniczu. Małe Projekty są finansowane ze środków Programu zgodnie z art. 24 ust. 1 lit. b rozporządzenia (UE) 2021/1059.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Obraz 2" descr="Mapa obszaru wsparcia Programu Interreg Brandenburgia - Polska 2021-2027">
            <a:extLst>
              <a:ext uri="{FF2B5EF4-FFF2-40B4-BE49-F238E27FC236}">
                <a16:creationId xmlns:a16="http://schemas.microsoft.com/office/drawing/2014/main" id="{E3D01F14-FD25-4806-1A33-F1918BE86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1" y="3311855"/>
            <a:ext cx="3314749" cy="3227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7A2573B-74D4-0D96-0351-E3C6F736C4F5}"/>
              </a:ext>
            </a:extLst>
          </p:cNvPr>
          <p:cNvSpPr txBox="1"/>
          <p:nvPr/>
        </p:nvSpPr>
        <p:spPr>
          <a:xfrm>
            <a:off x="4163569" y="1380575"/>
            <a:ext cx="7710220" cy="425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Podstawy prawne dofinasowania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A9BF852-3C99-68E1-C2B8-3B43C3F38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2" y="268245"/>
            <a:ext cx="2339467" cy="15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73AD5-A20D-8C7B-F8D4-0C8D0F246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AEBB1F53-8D1B-1E2D-450D-4B852812D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3E7BBFD-484D-8C69-3831-F8B68A2344EC}"/>
              </a:ext>
            </a:extLst>
          </p:cNvPr>
          <p:cNvSpPr txBox="1"/>
          <p:nvPr/>
        </p:nvSpPr>
        <p:spPr>
          <a:xfrm>
            <a:off x="4666178" y="124690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 wyboru projektów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70A0B2-75BD-94F3-F607-781145F2EEFF}"/>
              </a:ext>
            </a:extLst>
          </p:cNvPr>
          <p:cNvSpPr txBox="1"/>
          <p:nvPr/>
        </p:nvSpPr>
        <p:spPr>
          <a:xfrm>
            <a:off x="387926" y="4480783"/>
            <a:ext cx="3458094" cy="11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Euroregion sprawdza, czy złożony projekt spełnia kryteria formalne FMP 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C32940-2254-330A-7B52-91C39AE5DFCC}"/>
              </a:ext>
            </a:extLst>
          </p:cNvPr>
          <p:cNvSpPr txBox="1"/>
          <p:nvPr/>
        </p:nvSpPr>
        <p:spPr>
          <a:xfrm>
            <a:off x="8227398" y="3897830"/>
            <a:ext cx="3458094" cy="425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Wybór projektów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923025-7D6F-FAC9-EC37-02A3D993DBE3}"/>
              </a:ext>
            </a:extLst>
          </p:cNvPr>
          <p:cNvSpPr txBox="1"/>
          <p:nvPr/>
        </p:nvSpPr>
        <p:spPr>
          <a:xfrm>
            <a:off x="387926" y="3897830"/>
            <a:ext cx="3458094" cy="425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Formalna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39A1CD5-2E7F-A15E-7EB2-3303EF86334E}"/>
              </a:ext>
            </a:extLst>
          </p:cNvPr>
          <p:cNvSpPr txBox="1"/>
          <p:nvPr/>
        </p:nvSpPr>
        <p:spPr>
          <a:xfrm>
            <a:off x="387926" y="2566723"/>
            <a:ext cx="11297566" cy="558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projektów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FED0451-507C-38ED-D931-05F33D9EB1D0}"/>
              </a:ext>
            </a:extLst>
          </p:cNvPr>
          <p:cNvSpPr txBox="1"/>
          <p:nvPr/>
        </p:nvSpPr>
        <p:spPr>
          <a:xfrm>
            <a:off x="8227398" y="4480782"/>
            <a:ext cx="3458094" cy="779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rzez 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Euroregionalny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Komitet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Sterujący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5BE0D1C-B63E-95D1-5C74-3A6B04A85456}"/>
              </a:ext>
            </a:extLst>
          </p:cNvPr>
          <p:cNvSpPr txBox="1"/>
          <p:nvPr/>
        </p:nvSpPr>
        <p:spPr>
          <a:xfrm>
            <a:off x="4307662" y="4484939"/>
            <a:ext cx="3458094" cy="1487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Euroregion przeprowadza ocenę merytoryczną zgodnie z listą sprawdzającą do oceny merytorycznej 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9CA253-EEDD-3112-1A29-DB4ABBAE9EF4}"/>
              </a:ext>
            </a:extLst>
          </p:cNvPr>
          <p:cNvSpPr txBox="1"/>
          <p:nvPr/>
        </p:nvSpPr>
        <p:spPr>
          <a:xfrm>
            <a:off x="4307662" y="3901986"/>
            <a:ext cx="3458094" cy="425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erytoryczna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A0DE8DA-B3B3-D8D7-1465-B3CD72C88DD2}"/>
              </a:ext>
            </a:extLst>
          </p:cNvPr>
          <p:cNvSpPr txBox="1"/>
          <p:nvPr/>
        </p:nvSpPr>
        <p:spPr>
          <a:xfrm>
            <a:off x="1946093" y="32958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A57AB06-91CE-E865-EBA3-55B6C36797B6}"/>
              </a:ext>
            </a:extLst>
          </p:cNvPr>
          <p:cNvSpPr txBox="1"/>
          <p:nvPr/>
        </p:nvSpPr>
        <p:spPr>
          <a:xfrm>
            <a:off x="5865829" y="32958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5CC50F7-F7D5-0039-971D-6743D8221590}"/>
              </a:ext>
            </a:extLst>
          </p:cNvPr>
          <p:cNvSpPr txBox="1"/>
          <p:nvPr/>
        </p:nvSpPr>
        <p:spPr>
          <a:xfrm>
            <a:off x="9750299" y="32958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9725C90-B8B4-8ADB-B999-2DD45A62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9" y="569926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2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10C93-325D-709A-1577-7D00B2DE9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65876ADF-E1B5-F358-D0A7-96C566F5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1773D08-B0FD-C597-745D-5AC4ADBE83D1}"/>
              </a:ext>
            </a:extLst>
          </p:cNvPr>
          <p:cNvSpPr txBox="1"/>
          <p:nvPr/>
        </p:nvSpPr>
        <p:spPr>
          <a:xfrm>
            <a:off x="4666178" y="124690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Kwalifikowalność wydatków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366395-9905-83AF-95C8-FCBBFE81A28D}"/>
              </a:ext>
            </a:extLst>
          </p:cNvPr>
          <p:cNvSpPr txBox="1"/>
          <p:nvPr/>
        </p:nvSpPr>
        <p:spPr>
          <a:xfrm>
            <a:off x="387926" y="2322418"/>
            <a:ext cx="6445136" cy="558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kwalifikowalności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CCD5489-4C85-B41B-8EB2-8276E76EA768}"/>
              </a:ext>
            </a:extLst>
          </p:cNvPr>
          <p:cNvSpPr txBox="1"/>
          <p:nvPr/>
        </p:nvSpPr>
        <p:spPr>
          <a:xfrm>
            <a:off x="2562417" y="3680120"/>
            <a:ext cx="913359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można jednoznacznie przypisać je do projektu, tj. są bezpośrednio i przyczynowo związane z projektem, </a:t>
            </a:r>
            <a:endParaRPr lang="de-D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B22DA1-E0BC-BE53-51D7-421C4943A209}"/>
              </a:ext>
            </a:extLst>
          </p:cNvPr>
          <p:cNvSpPr txBox="1"/>
          <p:nvPr/>
        </p:nvSpPr>
        <p:spPr>
          <a:xfrm>
            <a:off x="448887" y="3092596"/>
            <a:ext cx="10433113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są kwalifikowalne jeżeli</a:t>
            </a: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2A0124-EE32-A805-1E28-A83A35AED61D}"/>
              </a:ext>
            </a:extLst>
          </p:cNvPr>
          <p:cNvSpPr txBox="1"/>
          <p:nvPr/>
        </p:nvSpPr>
        <p:spPr>
          <a:xfrm>
            <a:off x="2562417" y="4700263"/>
            <a:ext cx="913359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są niezbędne do realizacji projektu, </a:t>
            </a:r>
            <a:endParaRPr lang="de-D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8C9E745-F3EB-C681-0024-F72A2FCCC0FF}"/>
              </a:ext>
            </a:extLst>
          </p:cNvPr>
          <p:cNvSpPr txBox="1"/>
          <p:nvPr/>
        </p:nvSpPr>
        <p:spPr>
          <a:xfrm>
            <a:off x="2562417" y="5351074"/>
            <a:ext cx="913359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są zgodne z zasadami gospodarności, efektywności i skuteczności.</a:t>
            </a:r>
            <a:endParaRPr lang="de-D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 10" descr="Liste mit einfarbiger Füllung">
            <a:extLst>
              <a:ext uri="{FF2B5EF4-FFF2-40B4-BE49-F238E27FC236}">
                <a16:creationId xmlns:a16="http://schemas.microsoft.com/office/drawing/2014/main" id="{5FDDC89A-3BAF-7AE6-99FD-6EF2DEF9D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926" y="3879550"/>
            <a:ext cx="1887022" cy="188702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FD718AC-76C9-D9B6-EAA8-D68C659F9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407" y="625329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4666178" y="124690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Kwalifikowalność wydatków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387926" y="2348298"/>
            <a:ext cx="6445136" cy="558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Postanowienia finansowe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2246050" y="3160450"/>
            <a:ext cx="955237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Dofinansowanie małego projektu może wynosić maks.  50.000 EUR (EFRR) </a:t>
            </a:r>
            <a:endParaRPr lang="de-D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4E7EF9-D557-4DEA-69FC-5F5127889E01}"/>
              </a:ext>
            </a:extLst>
          </p:cNvPr>
          <p:cNvSpPr txBox="1"/>
          <p:nvPr/>
        </p:nvSpPr>
        <p:spPr>
          <a:xfrm>
            <a:off x="3798273" y="4581654"/>
            <a:ext cx="385427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Dofinansowanie do </a:t>
            </a:r>
            <a:r>
              <a:rPr lang="de-DE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0B0A4-362C-861D-6123-8E1094942042}"/>
              </a:ext>
            </a:extLst>
          </p:cNvPr>
          <p:cNvSpPr txBox="1"/>
          <p:nvPr/>
        </p:nvSpPr>
        <p:spPr>
          <a:xfrm>
            <a:off x="3798274" y="5337470"/>
            <a:ext cx="482194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Wkład własny przynajmniej </a:t>
            </a:r>
            <a:r>
              <a:rPr lang="de-DE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C22193A-DFB5-B04A-C448-3095261937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174868"/>
              </p:ext>
            </p:extLst>
          </p:nvPr>
        </p:nvGraphicFramePr>
        <p:xfrm>
          <a:off x="-944599" y="3262163"/>
          <a:ext cx="5824170" cy="314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68DA90A-329F-475C-9A9C-1B7069F257CC}"/>
              </a:ext>
            </a:extLst>
          </p:cNvPr>
          <p:cNvSpPr txBox="1"/>
          <p:nvPr/>
        </p:nvSpPr>
        <p:spPr>
          <a:xfrm>
            <a:off x="3204838" y="3825839"/>
            <a:ext cx="874450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Łącznie koszty każdego projektu nie mogą przekroczyć 100.000 EUR</a:t>
            </a:r>
            <a:endParaRPr lang="de-D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55A2A8-62CA-3CF0-3ADF-ED7E96D2DFD8}"/>
              </a:ext>
            </a:extLst>
          </p:cNvPr>
          <p:cNvSpPr txBox="1"/>
          <p:nvPr/>
        </p:nvSpPr>
        <p:spPr>
          <a:xfrm>
            <a:off x="1115529" y="3627546"/>
            <a:ext cx="881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20%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wkład własny</a:t>
            </a: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5223202-7B34-B2FF-558A-2922CAAC3EDD}"/>
              </a:ext>
            </a:extLst>
          </p:cNvPr>
          <p:cNvSpPr txBox="1"/>
          <p:nvPr/>
        </p:nvSpPr>
        <p:spPr>
          <a:xfrm>
            <a:off x="1115529" y="5149049"/>
            <a:ext cx="1929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dofinansowanie</a:t>
            </a:r>
            <a:endParaRPr lang="de-DE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1133FFD-769B-7085-2124-B76CFA58C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415" y="673829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4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943998" y="1364463"/>
            <a:ext cx="4000864" cy="492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z 1 pakietem 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5477522" y="2168031"/>
            <a:ext cx="1676670" cy="406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Pakiet 1</a:t>
            </a:r>
            <a:endParaRPr lang="de-DE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8DA90A-329F-475C-9A9C-1B7069F257CC}"/>
              </a:ext>
            </a:extLst>
          </p:cNvPr>
          <p:cNvSpPr txBox="1"/>
          <p:nvPr/>
        </p:nvSpPr>
        <p:spPr>
          <a:xfrm>
            <a:off x="1850578" y="2661768"/>
            <a:ext cx="167667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</a:t>
            </a:r>
          </a:p>
          <a:p>
            <a:pPr lvl="0" algn="ctr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 descr="Abakus mit einfarbiger Füllung">
            <a:extLst>
              <a:ext uri="{FF2B5EF4-FFF2-40B4-BE49-F238E27FC236}">
                <a16:creationId xmlns:a16="http://schemas.microsoft.com/office/drawing/2014/main" id="{F042FD33-A8B6-C5E7-69F5-844AB4E05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262" y="4634144"/>
            <a:ext cx="2223856" cy="222385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97795E5-9E71-01C5-F34E-7402BF63A328}"/>
              </a:ext>
            </a:extLst>
          </p:cNvPr>
          <p:cNvSpPr txBox="1"/>
          <p:nvPr/>
        </p:nvSpPr>
        <p:spPr>
          <a:xfrm>
            <a:off x="1559490" y="3476619"/>
            <a:ext cx="280609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Kwota kwalifikowalna 20.000 EUR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5762A1-D556-A73A-579B-8D96601AA350}"/>
              </a:ext>
            </a:extLst>
          </p:cNvPr>
          <p:cNvSpPr txBox="1"/>
          <p:nvPr/>
        </p:nvSpPr>
        <p:spPr>
          <a:xfrm>
            <a:off x="10045671" y="3482560"/>
            <a:ext cx="167667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Rajd rowerowy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03A1DB5-A6F1-5D2E-D2D2-7802D918E63E}"/>
              </a:ext>
            </a:extLst>
          </p:cNvPr>
          <p:cNvSpPr txBox="1"/>
          <p:nvPr/>
        </p:nvSpPr>
        <p:spPr>
          <a:xfrm>
            <a:off x="2913841" y="6258764"/>
            <a:ext cx="636431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„RYZYKO WSZYSTKO ALBO NIC”</a:t>
            </a:r>
            <a:endParaRPr lang="de-DE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D3C02E9-EE19-A455-8471-10551A2BC3FB}"/>
              </a:ext>
            </a:extLst>
          </p:cNvPr>
          <p:cNvSpPr txBox="1"/>
          <p:nvPr/>
        </p:nvSpPr>
        <p:spPr>
          <a:xfrm>
            <a:off x="7826417" y="3482560"/>
            <a:ext cx="167667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Promocja strategii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3ED38E4-A52F-DADE-1965-0CA0C7ABEE23}"/>
              </a:ext>
            </a:extLst>
          </p:cNvPr>
          <p:cNvSpPr txBox="1"/>
          <p:nvPr/>
        </p:nvSpPr>
        <p:spPr>
          <a:xfrm>
            <a:off x="5306026" y="3489353"/>
            <a:ext cx="2019661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Strategia zrównoważonego rozwoju turystyki powiatu Krośnieńskiego i </a:t>
            </a:r>
            <a:r>
              <a:rPr lang="pl-PL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Spree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l-PL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Neiße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A65B992-8267-95DC-285E-C745D0ACB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71" y="102696"/>
            <a:ext cx="1743607" cy="1146147"/>
          </a:xfrm>
          <a:prstGeom prst="rect">
            <a:avLst/>
          </a:prstGeom>
        </p:spPr>
      </p:pic>
      <p:sp>
        <p:nvSpPr>
          <p:cNvPr id="10" name="Textfeld 11">
            <a:extLst>
              <a:ext uri="{FF2B5EF4-FFF2-40B4-BE49-F238E27FC236}">
                <a16:creationId xmlns:a16="http://schemas.microsoft.com/office/drawing/2014/main" id="{0DCC4828-3603-FE52-82E8-95409D12D467}"/>
              </a:ext>
            </a:extLst>
          </p:cNvPr>
          <p:cNvSpPr txBox="1"/>
          <p:nvPr/>
        </p:nvSpPr>
        <p:spPr>
          <a:xfrm>
            <a:off x="5477522" y="1357303"/>
            <a:ext cx="6098960" cy="492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z 3 pakietami 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65678E26-2C5F-368E-2BB4-3C6FAEA7F32E}"/>
              </a:ext>
            </a:extLst>
          </p:cNvPr>
          <p:cNvSpPr txBox="1"/>
          <p:nvPr/>
        </p:nvSpPr>
        <p:spPr>
          <a:xfrm>
            <a:off x="5469055" y="2667555"/>
            <a:ext cx="167667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</a:t>
            </a:r>
          </a:p>
          <a:p>
            <a:pPr lvl="0" algn="ctr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8">
            <a:extLst>
              <a:ext uri="{FF2B5EF4-FFF2-40B4-BE49-F238E27FC236}">
                <a16:creationId xmlns:a16="http://schemas.microsoft.com/office/drawing/2014/main" id="{0D41A7B8-5D2A-EF5B-1D97-10F790A776AC}"/>
              </a:ext>
            </a:extLst>
          </p:cNvPr>
          <p:cNvSpPr txBox="1"/>
          <p:nvPr/>
        </p:nvSpPr>
        <p:spPr>
          <a:xfrm>
            <a:off x="7826417" y="2667555"/>
            <a:ext cx="167667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</a:t>
            </a:r>
          </a:p>
          <a:p>
            <a:pPr lvl="0" algn="ctr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8">
            <a:extLst>
              <a:ext uri="{FF2B5EF4-FFF2-40B4-BE49-F238E27FC236}">
                <a16:creationId xmlns:a16="http://schemas.microsoft.com/office/drawing/2014/main" id="{B6AB7A76-FE59-AF23-0E5D-D8E152FBD6A5}"/>
              </a:ext>
            </a:extLst>
          </p:cNvPr>
          <p:cNvSpPr txBox="1"/>
          <p:nvPr/>
        </p:nvSpPr>
        <p:spPr>
          <a:xfrm flipH="1">
            <a:off x="10045671" y="2667555"/>
            <a:ext cx="167667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</a:t>
            </a:r>
          </a:p>
          <a:p>
            <a:pPr lvl="0" algn="ctr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16">
            <a:extLst>
              <a:ext uri="{FF2B5EF4-FFF2-40B4-BE49-F238E27FC236}">
                <a16:creationId xmlns:a16="http://schemas.microsoft.com/office/drawing/2014/main" id="{E6D3F1A4-BF4E-A2ED-D4C8-33D799A8F306}"/>
              </a:ext>
            </a:extLst>
          </p:cNvPr>
          <p:cNvSpPr txBox="1"/>
          <p:nvPr/>
        </p:nvSpPr>
        <p:spPr>
          <a:xfrm>
            <a:off x="7826417" y="2170528"/>
            <a:ext cx="1676670" cy="406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Pakiet 2</a:t>
            </a:r>
            <a:endParaRPr lang="de-DE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16">
            <a:extLst>
              <a:ext uri="{FF2B5EF4-FFF2-40B4-BE49-F238E27FC236}">
                <a16:creationId xmlns:a16="http://schemas.microsoft.com/office/drawing/2014/main" id="{5D43D65F-0A6B-00C3-F8F8-4EF30D2EB391}"/>
              </a:ext>
            </a:extLst>
          </p:cNvPr>
          <p:cNvSpPr txBox="1"/>
          <p:nvPr/>
        </p:nvSpPr>
        <p:spPr>
          <a:xfrm>
            <a:off x="10045671" y="2168031"/>
            <a:ext cx="1530811" cy="406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Pakiet 3</a:t>
            </a:r>
            <a:endParaRPr lang="de-DE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38710A43-C443-E4EA-A810-AEA62842CFC0}"/>
              </a:ext>
            </a:extLst>
          </p:cNvPr>
          <p:cNvSpPr txBox="1"/>
          <p:nvPr/>
        </p:nvSpPr>
        <p:spPr>
          <a:xfrm>
            <a:off x="9918465" y="5586709"/>
            <a:ext cx="213027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Kwota kwalifikowalna 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.000 EUR</a:t>
            </a: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feld 1">
            <a:extLst>
              <a:ext uri="{FF2B5EF4-FFF2-40B4-BE49-F238E27FC236}">
                <a16:creationId xmlns:a16="http://schemas.microsoft.com/office/drawing/2014/main" id="{D616859C-174D-9BAC-EE19-2C0A825F39F6}"/>
              </a:ext>
            </a:extLst>
          </p:cNvPr>
          <p:cNvSpPr txBox="1"/>
          <p:nvPr/>
        </p:nvSpPr>
        <p:spPr>
          <a:xfrm>
            <a:off x="7635426" y="5586709"/>
            <a:ext cx="20196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Kwota kwalifikowalna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.000 EUR</a:t>
            </a: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feld 1">
            <a:extLst>
              <a:ext uri="{FF2B5EF4-FFF2-40B4-BE49-F238E27FC236}">
                <a16:creationId xmlns:a16="http://schemas.microsoft.com/office/drawing/2014/main" id="{8B084F87-8E15-D215-EC77-AA5FC1158A80}"/>
              </a:ext>
            </a:extLst>
          </p:cNvPr>
          <p:cNvSpPr txBox="1"/>
          <p:nvPr/>
        </p:nvSpPr>
        <p:spPr>
          <a:xfrm>
            <a:off x="5170633" y="5535470"/>
            <a:ext cx="2273514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Kwota kwalifikowalna </a:t>
            </a: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.000 EUR</a:t>
            </a:r>
            <a:endParaRPr lang="de-DE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16">
            <a:extLst>
              <a:ext uri="{FF2B5EF4-FFF2-40B4-BE49-F238E27FC236}">
                <a16:creationId xmlns:a16="http://schemas.microsoft.com/office/drawing/2014/main" id="{E1AB1218-7AED-5131-C392-74BAA661025E}"/>
              </a:ext>
            </a:extLst>
          </p:cNvPr>
          <p:cNvSpPr txBox="1"/>
          <p:nvPr/>
        </p:nvSpPr>
        <p:spPr>
          <a:xfrm>
            <a:off x="1850578" y="2168031"/>
            <a:ext cx="1676670" cy="406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Pakiet 1</a:t>
            </a:r>
            <a:endParaRPr lang="de-DE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1344607" y="678831"/>
            <a:ext cx="7563921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Pakiety działań w projekcie - przykłady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15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F3439-4136-6EB9-1BB7-88EFB29F1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A2CF9C4D-7BD4-31FB-333E-827DC0D98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2D062B1-F536-EE39-0320-B59F65BBC325}"/>
              </a:ext>
            </a:extLst>
          </p:cNvPr>
          <p:cNvSpPr txBox="1"/>
          <p:nvPr/>
        </p:nvSpPr>
        <p:spPr>
          <a:xfrm>
            <a:off x="4666178" y="124690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horyzontalne</a:t>
            </a:r>
            <a:r>
              <a:rPr lang="de-DE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34EC76-44AE-E5AE-24F1-4CCE8347EA34}"/>
              </a:ext>
            </a:extLst>
          </p:cNvPr>
          <p:cNvSpPr txBox="1"/>
          <p:nvPr/>
        </p:nvSpPr>
        <p:spPr>
          <a:xfrm>
            <a:off x="2801388" y="2906252"/>
            <a:ext cx="909476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Poszanowanie praw podstawowych oraz przestrzeganie Karty praw podstawowych Unii Europejskiej.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Równość mężczyzn i kobiet oraz uwzględnianie aspektu i perspektywy płci.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niedyskryminacji oraz zapewnienie dostępności dla osób z niepełnosprawnościami.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wspierania zrównoważonego rozwoju.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8AB4BE-E07B-D10F-3179-96BE4D274C37}"/>
              </a:ext>
            </a:extLst>
          </p:cNvPr>
          <p:cNvSpPr txBox="1"/>
          <p:nvPr/>
        </p:nvSpPr>
        <p:spPr>
          <a:xfrm>
            <a:off x="5361708" y="5076192"/>
            <a:ext cx="6534443" cy="11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niosek opisuje oddziaływanie projektu na ww. zasady horyzontalne.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Każdy mały projekt musi być zgodny z zasadami horyzontalnymi.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22A2AD-B0CA-616D-B4D9-8C2D3B65F7DE}"/>
              </a:ext>
            </a:extLst>
          </p:cNvPr>
          <p:cNvSpPr txBox="1"/>
          <p:nvPr/>
        </p:nvSpPr>
        <p:spPr>
          <a:xfrm>
            <a:off x="2801388" y="1967419"/>
            <a:ext cx="909476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Fundusze Małych Projektów są realizowane zgodnie z zasadami horyzontalnymi określonymi w art. 9 rozporządzenia (UE) 2021/1060. </a:t>
            </a:r>
          </a:p>
        </p:txBody>
      </p:sp>
      <p:pic>
        <p:nvPicPr>
          <p:cNvPr id="5" name="Grafik 4" descr="Adressbuch mit einfarbiger Füllung">
            <a:extLst>
              <a:ext uri="{FF2B5EF4-FFF2-40B4-BE49-F238E27FC236}">
                <a16:creationId xmlns:a16="http://schemas.microsoft.com/office/drawing/2014/main" id="{5505A943-A416-9550-9D46-C4A56D28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3" y="4256116"/>
            <a:ext cx="2513183" cy="251318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9A29ACB-276B-CF32-600D-EB9BF42C1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69" y="673829"/>
            <a:ext cx="1967909" cy="129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9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5036499" y="133138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Informacja i promocja</a:t>
            </a:r>
            <a:endParaRPr lang="de-DE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0B0A4-362C-861D-6123-8E1094942042}"/>
              </a:ext>
            </a:extLst>
          </p:cNvPr>
          <p:cNvSpPr txBox="1"/>
          <p:nvPr/>
        </p:nvSpPr>
        <p:spPr>
          <a:xfrm>
            <a:off x="4698999" y="3234146"/>
            <a:ext cx="7293156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strony internetowej i mediów społecznościowych - opis projektu (łącznie z celami i rezultatami) wraz informacją o wsparciu finansowym z Programu,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materiałów informacyjnych i gadżetów - informacji o dofinansowaniu z Programu na wszystkich produktach,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wydarzeń i innych publicznych działań projektu - informowanie uczestników, że działania finansowane są ze środków Programu (co najmniej format A3 jako plakat lub wyświetlacz).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5EEBBCA-848A-EC75-9FEF-72E6C10EECE7}"/>
              </a:ext>
            </a:extLst>
          </p:cNvPr>
          <p:cNvSpPr txBox="1"/>
          <p:nvPr/>
        </p:nvSpPr>
        <p:spPr>
          <a:xfrm>
            <a:off x="3903133" y="2418975"/>
            <a:ext cx="809213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Obowiązek informowania opinii publicznej o projekcie oraz o wsparciu z Programu, np. za pomocą:</a:t>
            </a:r>
            <a:endParaRPr lang="de-DE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AF487AD-397F-B78A-1D9B-AE7607164ECF}"/>
              </a:ext>
            </a:extLst>
          </p:cNvPr>
          <p:cNvSpPr txBox="1"/>
          <p:nvPr/>
        </p:nvSpPr>
        <p:spPr>
          <a:xfrm>
            <a:off x="2255562" y="6050902"/>
            <a:ext cx="78738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 rozliczaniu projektu wnioskodawca jest zobowiązany do przedłożenia materiałów potwierdzających realizację działań  informacyjnych.</a:t>
            </a:r>
            <a:endParaRPr lang="de-DE" sz="2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A3C402-AE47-9F0F-029B-30B96CF6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88" y="807098"/>
            <a:ext cx="2219332" cy="145886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7271580-8B93-32F4-30EF-C75A12414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45" y="3279838"/>
            <a:ext cx="4351868" cy="19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36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1" y="1697679"/>
            <a:ext cx="12191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Dokumenty potwierdzające realizację działań i osiągnięcie wskaźników:</a:t>
            </a:r>
            <a:endParaRPr lang="de-DE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9E0B74-235D-3116-A980-18D499149DDF}"/>
              </a:ext>
            </a:extLst>
          </p:cNvPr>
          <p:cNvSpPr txBox="1"/>
          <p:nvPr/>
        </p:nvSpPr>
        <p:spPr>
          <a:xfrm>
            <a:off x="3532909" y="2618487"/>
            <a:ext cx="7934345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 obecności (niewymagana przy RCO115),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imprezy/ zaproszenie,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dokumentacja fotograficzna,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fotografie powstałych materiałów,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materiały prasowe i medialne,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wydruki ze stron internetowych.</a:t>
            </a:r>
          </a:p>
          <a:p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Euroregion może zażądać dodatkowych dokumentów!</a:t>
            </a:r>
            <a:r>
              <a:rPr lang="de-DE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4" name="Grafik 3" descr="Bücher im Regal mit einfarbiger Füllung">
            <a:extLst>
              <a:ext uri="{FF2B5EF4-FFF2-40B4-BE49-F238E27FC236}">
                <a16:creationId xmlns:a16="http://schemas.microsoft.com/office/drawing/2014/main" id="{9D765AD4-ECF9-6ADB-1971-08C89163F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200" y="3429000"/>
            <a:ext cx="2472267" cy="24722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97E6A7D-1633-C1C8-B0A4-6919B71DF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011" y="163096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05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4397277" y="1482706"/>
            <a:ext cx="7597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Realizacja, rozliczanie i płatność</a:t>
            </a:r>
            <a:endParaRPr lang="de-DE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9E0B74-235D-3116-A980-18D499149DDF}"/>
              </a:ext>
            </a:extLst>
          </p:cNvPr>
          <p:cNvSpPr txBox="1"/>
          <p:nvPr/>
        </p:nvSpPr>
        <p:spPr>
          <a:xfrm>
            <a:off x="2370667" y="2200331"/>
            <a:ext cx="9624597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musi być </a:t>
            </a:r>
            <a:r>
              <a:rPr lang="pl-PL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realizowany w ścisłej zgodności </a:t>
            </a:r>
            <a:r>
              <a:rPr lang="pl-PL" sz="2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umową o dofinansowanie/wnioskiem,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Wszelkie zmiany </a:t>
            </a: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muszą być niezwłocznie zgłoszone do euroregionu.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realizacji projektu &gt; raport z realizacji oraz dowody osiągnięcia rezultatów projektu,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Euroregion sprawdza czy cel projektu został osiągnięty &gt; nie przeprowadza kontroli dowodów poniesionych wydatków,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Wypłata dofinansowania dokonywana jest w walucie EURO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BD7511-CCA8-15BB-8569-443B18F44FC1}"/>
              </a:ext>
            </a:extLst>
          </p:cNvPr>
          <p:cNvSpPr txBox="1"/>
          <p:nvPr/>
        </p:nvSpPr>
        <p:spPr>
          <a:xfrm>
            <a:off x="1108059" y="5171505"/>
            <a:ext cx="918920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2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Brak dofinansowania jeżeli</a:t>
            </a:r>
            <a:r>
              <a:rPr lang="pl-PL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pl-PL" sz="2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projekt nie został zrealizowany.</a:t>
            </a:r>
          </a:p>
          <a:p>
            <a:r>
              <a:rPr lang="pl-PL" sz="2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rezultat projektu określony w umowie (jakościowo i ilościowo) nie został osiągnięty lub nie został udowodniony.</a:t>
            </a:r>
          </a:p>
        </p:txBody>
      </p:sp>
      <p:pic>
        <p:nvPicPr>
          <p:cNvPr id="7" name="Grafik 6" descr="Prüfliste mit einfarbiger Füllung">
            <a:extLst>
              <a:ext uri="{FF2B5EF4-FFF2-40B4-BE49-F238E27FC236}">
                <a16:creationId xmlns:a16="http://schemas.microsoft.com/office/drawing/2014/main" id="{37674173-0742-F006-B0A4-3815F21B3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736" y="2398448"/>
            <a:ext cx="2404534" cy="2404534"/>
          </a:xfrm>
          <a:prstGeom prst="rect">
            <a:avLst/>
          </a:prstGeom>
        </p:spPr>
      </p:pic>
      <p:pic>
        <p:nvPicPr>
          <p:cNvPr id="9" name="Grafik 8" descr="Stopp mit einfarbiger Füllung">
            <a:extLst>
              <a:ext uri="{FF2B5EF4-FFF2-40B4-BE49-F238E27FC236}">
                <a16:creationId xmlns:a16="http://schemas.microsoft.com/office/drawing/2014/main" id="{76FBBA83-122B-905D-390E-B125B38CA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62797" y="5128547"/>
            <a:ext cx="1532467" cy="153246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E245468-A93F-1D47-1E16-BEDB69968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724" y="494966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29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4536782" y="78936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413804" y="1501066"/>
            <a:ext cx="7772663" cy="625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„Draft Budget” – projekt budżetu</a:t>
            </a:r>
            <a:endParaRPr lang="de-D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2607545" y="2223413"/>
            <a:ext cx="933519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Określone zostają uproszczone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opcje kosztów (jedna lub więcej kwot ryczałtowych, stawki zryczałtowane lub koszty jednostkowe)</a:t>
            </a:r>
            <a:endParaRPr lang="de-D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4E7EF9-D557-4DEA-69FC-5F5127889E01}"/>
              </a:ext>
            </a:extLst>
          </p:cNvPr>
          <p:cNvSpPr txBox="1"/>
          <p:nvPr/>
        </p:nvSpPr>
        <p:spPr>
          <a:xfrm>
            <a:off x="2607545" y="4344663"/>
            <a:ext cx="933519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Wiarygodność wydatków sprawdzana jest na podstawie dokumentów lub dowodów potwierdzających, że koszty zostały oszacowane 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zgodnie                       z zasadą oszczędności i gospodarności oraz z cenami rynkowymi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np. udokumentowane porównania cen, dowody badań rynkowych, szacunki kosztów itp.). Oferty nie starsze niż 3 miesiące od daty złożenia wniosku. </a:t>
            </a:r>
            <a:endParaRPr lang="de-D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8DA90A-329F-475C-9A9C-1B7069F257CC}"/>
              </a:ext>
            </a:extLst>
          </p:cNvPr>
          <p:cNvSpPr txBox="1"/>
          <p:nvPr/>
        </p:nvSpPr>
        <p:spPr>
          <a:xfrm>
            <a:off x="2607545" y="3284038"/>
            <a:ext cx="933519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zeczywiste wydatki, wiarygodnie uzasadnione we wniosku o dofinansowanie i przypisane do konkretnych zadań</a:t>
            </a:r>
            <a:endParaRPr lang="de-D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 descr="Abakus mit einfarbiger Füllung">
            <a:extLst>
              <a:ext uri="{FF2B5EF4-FFF2-40B4-BE49-F238E27FC236}">
                <a16:creationId xmlns:a16="http://schemas.microsoft.com/office/drawing/2014/main" id="{F042FD33-A8B6-C5E7-69F5-844AB4E05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596700"/>
            <a:ext cx="2468880" cy="246888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7985DE2-3253-9038-28E2-C3700D79E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57" y="354919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60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4631672" y="91884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3117265" y="1717575"/>
            <a:ext cx="7032568" cy="625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Opcje budżetowe</a:t>
            </a:r>
            <a:endParaRPr lang="de-D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3117263" y="2449686"/>
            <a:ext cx="322533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Opcja budżetowa A</a:t>
            </a:r>
            <a:endParaRPr lang="de-DE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8DA90A-329F-475C-9A9C-1B7069F257CC}"/>
              </a:ext>
            </a:extLst>
          </p:cNvPr>
          <p:cNvSpPr txBox="1"/>
          <p:nvPr/>
        </p:nvSpPr>
        <p:spPr>
          <a:xfrm>
            <a:off x="3117263" y="3047516"/>
            <a:ext cx="322533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personelu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 descr="Abakus mit einfarbiger Füllung">
            <a:extLst>
              <a:ext uri="{FF2B5EF4-FFF2-40B4-BE49-F238E27FC236}">
                <a16:creationId xmlns:a16="http://schemas.microsoft.com/office/drawing/2014/main" id="{F042FD33-A8B6-C5E7-69F5-844AB4E05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281" y="3172751"/>
            <a:ext cx="2468880" cy="246888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97795E5-9E71-01C5-F34E-7402BF63A328}"/>
              </a:ext>
            </a:extLst>
          </p:cNvPr>
          <p:cNvSpPr txBox="1"/>
          <p:nvPr/>
        </p:nvSpPr>
        <p:spPr>
          <a:xfrm>
            <a:off x="3117263" y="3591178"/>
            <a:ext cx="322533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biurowe i administracyjne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5762A1-D556-A73A-579B-8D96601AA350}"/>
              </a:ext>
            </a:extLst>
          </p:cNvPr>
          <p:cNvSpPr txBox="1"/>
          <p:nvPr/>
        </p:nvSpPr>
        <p:spPr>
          <a:xfrm>
            <a:off x="3117263" y="4431601"/>
            <a:ext cx="322533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podróży i zakwater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owania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7EB78-249E-7EA9-D48A-983819EA030E}"/>
              </a:ext>
            </a:extLst>
          </p:cNvPr>
          <p:cNvSpPr txBox="1"/>
          <p:nvPr/>
        </p:nvSpPr>
        <p:spPr>
          <a:xfrm>
            <a:off x="3117263" y="5243265"/>
            <a:ext cx="322533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de-D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</a:t>
            </a:r>
            <a:r>
              <a:rPr lang="pl-PL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zty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ekspertów zewnętrznych i usług zewnętrznych</a:t>
            </a:r>
            <a:endParaRPr lang="de-DE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03A1DB5-A6F1-5D2E-D2D2-7802D918E63E}"/>
              </a:ext>
            </a:extLst>
          </p:cNvPr>
          <p:cNvSpPr txBox="1"/>
          <p:nvPr/>
        </p:nvSpPr>
        <p:spPr>
          <a:xfrm>
            <a:off x="3117263" y="6362706"/>
            <a:ext cx="322533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wyposażenia</a:t>
            </a:r>
            <a:endParaRPr lang="de-DE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0DF206B-0A41-363B-0549-EB930C61FE3D}"/>
              </a:ext>
            </a:extLst>
          </p:cNvPr>
          <p:cNvSpPr txBox="1"/>
          <p:nvPr/>
        </p:nvSpPr>
        <p:spPr>
          <a:xfrm>
            <a:off x="6924496" y="2442299"/>
            <a:ext cx="322533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Opcja budżetowa </a:t>
            </a: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de-DE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D3C02E9-EE19-A455-8471-10551A2BC3FB}"/>
              </a:ext>
            </a:extLst>
          </p:cNvPr>
          <p:cNvSpPr txBox="1"/>
          <p:nvPr/>
        </p:nvSpPr>
        <p:spPr>
          <a:xfrm>
            <a:off x="6924493" y="3047516"/>
            <a:ext cx="322533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personelu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3ED38E4-A52F-DADE-1965-0CA0C7ABEE23}"/>
              </a:ext>
            </a:extLst>
          </p:cNvPr>
          <p:cNvSpPr txBox="1"/>
          <p:nvPr/>
        </p:nvSpPr>
        <p:spPr>
          <a:xfrm>
            <a:off x="6924494" y="3591178"/>
            <a:ext cx="322533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pozostałe</a:t>
            </a:r>
            <a:endParaRPr lang="de-D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A65B992-8267-95DC-285E-C745D0ACB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54" y="571500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C3D37-58ED-9B0B-44E5-10613D837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50FA6394-369E-7564-F808-BA88895AB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A0EE355-3FB6-9A91-077D-70705FEFADF9}"/>
              </a:ext>
            </a:extLst>
          </p:cNvPr>
          <p:cNvSpPr txBox="1"/>
          <p:nvPr/>
        </p:nvSpPr>
        <p:spPr>
          <a:xfrm>
            <a:off x="4474346" y="1127711"/>
            <a:ext cx="7438561" cy="261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54000" algn="just">
              <a:lnSpc>
                <a:spcPct val="115000"/>
              </a:lnSpc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Programie realizowane są cztery Fundusze Małych Projektów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 których każdy wdrażany jest przez beneficjenta FMP (tj. Zarządzającego FMP) przy pomocy partnera wspierającego.</a:t>
            </a:r>
          </a:p>
          <a:p>
            <a:pPr indent="-254000" algn="just">
              <a:lnSpc>
                <a:spcPct val="115000"/>
              </a:lnSpc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54000" algn="just">
              <a:lnSpc>
                <a:spcPct val="115000"/>
              </a:lnSpc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E88FAE-6C23-0923-77A7-2D18218C3119}"/>
              </a:ext>
            </a:extLst>
          </p:cNvPr>
          <p:cNvSpPr txBox="1"/>
          <p:nvPr/>
        </p:nvSpPr>
        <p:spPr>
          <a:xfrm>
            <a:off x="450231" y="4767309"/>
            <a:ext cx="9099211" cy="1341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FMP CS 6.3.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obszaru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Euroregionu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Sprewa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-Nysa-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Bóbr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zarządza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Euroregion Spree-Neiße-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Bober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e.V. w Guben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wsparciu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Stowarzyszenia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Gmin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 Euroregion „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Sprewa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-Nysa-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Bóbr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w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Gubinie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F868C1-F480-DE36-9129-1F774177297A}"/>
              </a:ext>
            </a:extLst>
          </p:cNvPr>
          <p:cNvSpPr txBox="1"/>
          <p:nvPr/>
        </p:nvSpPr>
        <p:spPr>
          <a:xfrm>
            <a:off x="450230" y="3072699"/>
            <a:ext cx="9099211" cy="1341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FMP CS 4.6.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obszaru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Euroregionu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Sprewa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-Nysa-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Bóbr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zarządza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Stowarzyszenie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Gmin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 Euroregion „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Sprewa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-Nysa-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Bóbr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w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Gubinie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wsparciu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Euroregionu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Spree-Neiße-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Bober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e.V. w Guben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ABEF802-2664-A9FC-6388-25DD30A00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93" y="898681"/>
            <a:ext cx="2304188" cy="15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93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4666177" y="97308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2502125" y="1848027"/>
            <a:ext cx="91197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Opcja budżetowa</a:t>
            </a:r>
            <a:r>
              <a:rPr lang="pl-PL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</a:t>
            </a:r>
            <a:endParaRPr lang="de-DE" sz="3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 descr="Abakus mit einfarbiger Füllung">
            <a:extLst>
              <a:ext uri="{FF2B5EF4-FFF2-40B4-BE49-F238E27FC236}">
                <a16:creationId xmlns:a16="http://schemas.microsoft.com/office/drawing/2014/main" id="{F042FD33-A8B6-C5E7-69F5-844AB4E05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50" y="2457856"/>
            <a:ext cx="2468880" cy="2468880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0ACD724-5DA9-C678-D2D9-14724177A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58320"/>
              </p:ext>
            </p:extLst>
          </p:nvPr>
        </p:nvGraphicFramePr>
        <p:xfrm>
          <a:off x="2502124" y="2649893"/>
          <a:ext cx="9119709" cy="3474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4654">
                  <a:extLst>
                    <a:ext uri="{9D8B030D-6E8A-4147-A177-3AD203B41FA5}">
                      <a16:colId xmlns:a16="http://schemas.microsoft.com/office/drawing/2014/main" val="284055038"/>
                    </a:ext>
                  </a:extLst>
                </a:gridCol>
                <a:gridCol w="3192910">
                  <a:extLst>
                    <a:ext uri="{9D8B030D-6E8A-4147-A177-3AD203B41FA5}">
                      <a16:colId xmlns:a16="http://schemas.microsoft.com/office/drawing/2014/main" val="3330481118"/>
                    </a:ext>
                  </a:extLst>
                </a:gridCol>
                <a:gridCol w="5112145">
                  <a:extLst>
                    <a:ext uri="{9D8B030D-6E8A-4147-A177-3AD203B41FA5}">
                      <a16:colId xmlns:a16="http://schemas.microsoft.com/office/drawing/2014/main" val="326182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KK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Koszty personelu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Stawka ryczałtowa maksymalnie 20% od wydatków w KK4 i KK5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de-DE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83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KK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Koszty biurowe i administracyjne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Stawka ryczałtowa maksymalnie 10% od kosztów personelu (KK1)*</a:t>
                      </a:r>
                      <a:endParaRPr lang="de-DE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034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KK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Koszty podróży i zakwaterowania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Stawki ryczałtowe od kosztów personelu (KK1)* niemieccy partnerzy: maksymalnie 4%</a:t>
                      </a:r>
                    </a:p>
                    <a:p>
                      <a:r>
                        <a:rPr lang="pl-PL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polscy partnerzy: maksymalnie 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0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KK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Koszty ekspertów zewnętrznych i usług zewnętrznych</a:t>
                      </a:r>
                      <a:endParaRPr lang="de-DE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Ustalane na podstawie stawek referencyjnych lub na podstawie wiarygodnego planowania kosztów</a:t>
                      </a:r>
                      <a:endParaRPr lang="de-DE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0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KK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Koszty wyposażenia</a:t>
                      </a:r>
                      <a:endParaRPr lang="de-DE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Ustalane na podstawie wiarygodnego planowania kosztów</a:t>
                      </a:r>
                      <a:endParaRPr lang="de-DE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170538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6DC9E938-F431-90F4-73C5-04105D0954CA}"/>
              </a:ext>
            </a:extLst>
          </p:cNvPr>
          <p:cNvSpPr txBox="1"/>
          <p:nvPr/>
        </p:nvSpPr>
        <p:spPr>
          <a:xfrm>
            <a:off x="2145732" y="6097985"/>
            <a:ext cx="970926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możliwa całkowita rezygnacja z możliwości korzystania ze stawki ryczałtowej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0B6B2A3-4BA5-D490-FE5F-412FB3B3E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529" y="677812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05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4666177" y="97308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2502125" y="1898377"/>
            <a:ext cx="91197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Opcja budżetowa</a:t>
            </a:r>
            <a:r>
              <a:rPr lang="pl-PL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pic>
        <p:nvPicPr>
          <p:cNvPr id="6" name="Grafik 5" descr="Abakus mit einfarbiger Füllung">
            <a:extLst>
              <a:ext uri="{FF2B5EF4-FFF2-40B4-BE49-F238E27FC236}">
                <a16:creationId xmlns:a16="http://schemas.microsoft.com/office/drawing/2014/main" id="{F042FD33-A8B6-C5E7-69F5-844AB4E05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50" y="2457856"/>
            <a:ext cx="2468880" cy="2468880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0ACD724-5DA9-C678-D2D9-14724177A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0141"/>
              </p:ext>
            </p:extLst>
          </p:nvPr>
        </p:nvGraphicFramePr>
        <p:xfrm>
          <a:off x="2502124" y="2716397"/>
          <a:ext cx="9119709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4654">
                  <a:extLst>
                    <a:ext uri="{9D8B030D-6E8A-4147-A177-3AD203B41FA5}">
                      <a16:colId xmlns:a16="http://schemas.microsoft.com/office/drawing/2014/main" val="284055038"/>
                    </a:ext>
                  </a:extLst>
                </a:gridCol>
                <a:gridCol w="3192910">
                  <a:extLst>
                    <a:ext uri="{9D8B030D-6E8A-4147-A177-3AD203B41FA5}">
                      <a16:colId xmlns:a16="http://schemas.microsoft.com/office/drawing/2014/main" val="3330481118"/>
                    </a:ext>
                  </a:extLst>
                </a:gridCol>
                <a:gridCol w="5112145">
                  <a:extLst>
                    <a:ext uri="{9D8B030D-6E8A-4147-A177-3AD203B41FA5}">
                      <a16:colId xmlns:a16="http://schemas.microsoft.com/office/drawing/2014/main" val="326182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KK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Koszty personelu</a:t>
                      </a:r>
                      <a:endParaRPr lang="de-DE" sz="2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Finasowanie na podstawie kalkulacji kosztów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83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KK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Koszty pozostałe</a:t>
                      </a:r>
                      <a:endParaRPr lang="de-DE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Finansowanie w oparciu o stawki ryczałtowe. Stawka ryczałtowa maksymalnie 40% od kosztów personelu (KK1)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170538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4410BC46-C9BE-0AF4-FEE9-BD198BA13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86" y="172960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13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5039608" y="963219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2873432" y="1719337"/>
            <a:ext cx="6445136" cy="625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KK 1: 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personelu</a:t>
            </a:r>
            <a:endParaRPr lang="de-D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318917" y="2618487"/>
            <a:ext cx="536170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personelu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poniesione na rzecz projektu obejmują 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personelu brutto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zatrudnionego przez partnera projektu na następujących zasadach: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0B0A4-362C-861D-6123-8E1094942042}"/>
              </a:ext>
            </a:extLst>
          </p:cNvPr>
          <p:cNvSpPr txBox="1"/>
          <p:nvPr/>
        </p:nvSpPr>
        <p:spPr>
          <a:xfrm>
            <a:off x="5951911" y="2618487"/>
            <a:ext cx="6043353" cy="3815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Przykładowy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katalog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wydatków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kwalifikowalnych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KK 1: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wynagrodzenie zasadnicze brutto, 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zaliczki na podatek dochodowy od osób fizycznych, 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obciążenia z tytułu ubezpieczeń zdrowotnych i społecznych,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dodatkowe wynagrodzenie roczne wraz ze składkami wypłacanymi przez pracodawcę, 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premie i nagrody oraz dodatki do wynagrodzeń (funkcyjne, zadaniowe), zgodnie z obowiązującymi przepisami prawa pracy, regulaminu wynagradzania instytucji beneficjenta oraz w związku z realizowanym projektem,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ekwiwalent za niewykorzystany urlop zgodnie z przepisami prawa pracy.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8DA90A-329F-475C-9A9C-1B7069F257CC}"/>
              </a:ext>
            </a:extLst>
          </p:cNvPr>
          <p:cNvSpPr txBox="1"/>
          <p:nvPr/>
        </p:nvSpPr>
        <p:spPr>
          <a:xfrm>
            <a:off x="318918" y="4185451"/>
            <a:ext cx="5361708" cy="2361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pełny wymiar godzin;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niepełny wymiar godzin ze stałą liczbą godzin w miesiącu.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niepełnym wymiarze czasu pracy z elastyczną liczbą godzin pracy w miesiącu;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zasadzie pracy liczonej na godziny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38120CB-E65F-6F74-8F27-2E316FFDB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24" y="311133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18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4924728" y="796975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2837273" y="1529146"/>
            <a:ext cx="7459994" cy="625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KK 2: 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biurowe i administracyjne</a:t>
            </a:r>
            <a:endParaRPr lang="de-D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258034" y="2574283"/>
            <a:ext cx="300055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jmowane w budżecie wyłącznie według stawki ryczałtowej wynoszącej maksymalnie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kwalifikowalnych kosztów personelu.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0B0A4-362C-861D-6123-8E1094942042}"/>
              </a:ext>
            </a:extLst>
          </p:cNvPr>
          <p:cNvSpPr txBox="1"/>
          <p:nvPr/>
        </p:nvSpPr>
        <p:spPr>
          <a:xfrm>
            <a:off x="3509251" y="2382014"/>
            <a:ext cx="8610863" cy="42096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2">
            <a:spAutoFit/>
          </a:bodyPr>
          <a:lstStyle/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czynsz za wynajem biura,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ubezpieczenie i podatki za budynki,              w których pracuje personel oraz za wyposażenie biura (np. ubezpieczenie od pożaru, kradzieży),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eksploatacji (np. energia elektryczna, ogrzewanie, woda),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materiały biurowe i wyposażenie biurowe,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księgowość,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archiwa,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bezpieczeństwo,</a:t>
            </a:r>
          </a:p>
          <a:p>
            <a:pPr lvl="0">
              <a:spcAft>
                <a:spcPts val="800"/>
              </a:spcAft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konserwacji, utrzymania czystości i napraw,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systemy informatyczne, chyba że mają być traktowane jako koszty wyposażenia,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komunikacja (np. telefon, faks,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usługi pocztowe, wizytówki),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opłaty bankowe za otwarcie i prowadzenie rachunku bankowego, o ile realizacja projektu wymaga otwarcia odrębnego konta,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opłaty za transnarodowe transakcje finansowe.</a:t>
            </a:r>
          </a:p>
        </p:txBody>
      </p:sp>
      <p:pic>
        <p:nvPicPr>
          <p:cNvPr id="4" name="Grafik 3" descr="Arbeiten von zu Hause Schreibtisch mit einfarbiger Füllung">
            <a:extLst>
              <a:ext uri="{FF2B5EF4-FFF2-40B4-BE49-F238E27FC236}">
                <a16:creationId xmlns:a16="http://schemas.microsoft.com/office/drawing/2014/main" id="{BDAA301F-B161-A6CC-1755-9277D86C7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662" y="4486860"/>
            <a:ext cx="2092036" cy="209203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D9A422B-30F9-8A42-2E32-D3C5A7DA6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08" y="390145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00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5039608" y="963219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1946562" y="1781852"/>
            <a:ext cx="9034549" cy="625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KK 3: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podroży i zakwaterowania</a:t>
            </a:r>
            <a:endParaRPr lang="de-D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258035" y="2616756"/>
            <a:ext cx="2925740" cy="1857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jmowane w budżecie wyłącznie według stawki ryczałtowej dla poszczególnych krajów w oparciu o planowane koszty personelu (KK1):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0B0A4-362C-861D-6123-8E1094942042}"/>
              </a:ext>
            </a:extLst>
          </p:cNvPr>
          <p:cNvSpPr txBox="1"/>
          <p:nvPr/>
        </p:nvSpPr>
        <p:spPr>
          <a:xfrm>
            <a:off x="3338607" y="3611183"/>
            <a:ext cx="8374026" cy="2566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ponoszone na rzecz personelu pracującego nad projektem obejmują: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podróży (np. bilety, ubezpieczenie podróżne, paliwo, przebieg,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opłaty parkingowe),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posiłków,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zakwaterowania,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opłaty za wizy, diety lub posiłki, jeśli diety nie są wypłacane.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5EEBBCA-848A-EC75-9FEF-72E6C10EECE7}"/>
              </a:ext>
            </a:extLst>
          </p:cNvPr>
          <p:cNvSpPr txBox="1"/>
          <p:nvPr/>
        </p:nvSpPr>
        <p:spPr>
          <a:xfrm>
            <a:off x="4502989" y="2616756"/>
            <a:ext cx="5926347" cy="851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aks. 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4%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niemieckich partnerów w projekcie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aks. 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6%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polskich partnerów w projekcie</a:t>
            </a:r>
            <a:endParaRPr lang="de-DE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C1D1AD-E019-E842-7F6F-CAF7160D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51" y="390145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7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5039608" y="86346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2180143" y="1491871"/>
            <a:ext cx="9034549" cy="558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KK 4: Koszty ekspertów zewnętrznych i usług zewnętrznych</a:t>
            </a:r>
            <a:endParaRPr lang="de-D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258035" y="2417244"/>
            <a:ext cx="2925740" cy="2450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okonywane przez beneficjentów na mocy zawartych umów/porozumień (zgodnych z przepisami krajowymi) oraz faktur/rachunków z podmiotami zewnętrznymi.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0B0A4-362C-861D-6123-8E1094942042}"/>
              </a:ext>
            </a:extLst>
          </p:cNvPr>
          <p:cNvSpPr txBox="1"/>
          <p:nvPr/>
        </p:nvSpPr>
        <p:spPr>
          <a:xfrm>
            <a:off x="3344879" y="2679022"/>
            <a:ext cx="8779312" cy="418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2">
            <a:spAutoFit/>
          </a:bodyPr>
          <a:lstStyle/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analizy i ankiety 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niezbędne doskonalenie zawodowe właściwe dla danego projektu,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Tłumaczenia (np. tłumaczenie wniosku o dofinasowanie, tłumaczenie dokumentów rozliczeniowych),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tworzenie, zmiany i aktualizacja systemów teleinformatycznych i stron internetowych,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reklama, komunikacja, działania PR, artykuły i działania promocyjne (w tym nagrody i puchary, jeśli są z pożytkiem dla projektu) lub informacje w związku z projektem lub Programem,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zarządzanie finansowe,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usługi związane z organizacją i przeprowadzeniem imprez lub spotkań,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doradztwo prawne i usługi notarialne, ekspertyzy techniczne i finansowe, pozostałe usługi doradcze i audytorskie,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udział w imprezach (np. opłaty za uczestnictwo),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prawo do własności intelektualnej,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honoraria, koszty podróży i zakwaterowania ekspertów zewnętrznych, prelegentów, przewodniczących posiedzeń i usługodawców,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 wymagane w projekcie ekspertyzy i usługi (np. w zakresie planowania i monitorowania przedsięwzięć budowlanych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5EEBBCA-848A-EC75-9FEF-72E6C10EECE7}"/>
              </a:ext>
            </a:extLst>
          </p:cNvPr>
          <p:cNvSpPr txBox="1"/>
          <p:nvPr/>
        </p:nvSpPr>
        <p:spPr>
          <a:xfrm>
            <a:off x="3344879" y="2140487"/>
            <a:ext cx="7869811" cy="407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900"/>
              </a:spcAft>
            </a:pP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Wyklucza się fakturowanie pomiędzy partnerami projektu!</a:t>
            </a:r>
            <a:endParaRPr lang="de-DE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Zielgruppe mit einfarbiger Füllung">
            <a:extLst>
              <a:ext uri="{FF2B5EF4-FFF2-40B4-BE49-F238E27FC236}">
                <a16:creationId xmlns:a16="http://schemas.microsoft.com/office/drawing/2014/main" id="{87A31E1C-886C-F8CD-BF7F-41E5E48AE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854" y="4788945"/>
            <a:ext cx="1861448" cy="186144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0C6DC45-2BBF-6115-83B5-C6CD1722F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36" y="494384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0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5039608" y="86346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3804249" y="1623279"/>
            <a:ext cx="8100204" cy="558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KK 5: Koszty wyposażenia</a:t>
            </a:r>
            <a:endParaRPr lang="de-D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4A63BE-A06C-0227-0E51-5F2413D39969}"/>
              </a:ext>
            </a:extLst>
          </p:cNvPr>
          <p:cNvSpPr txBox="1"/>
          <p:nvPr/>
        </p:nvSpPr>
        <p:spPr>
          <a:xfrm>
            <a:off x="196736" y="2418975"/>
            <a:ext cx="2925740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Obejmuje wydatki 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związane z projektem, które nie zostały włączone do kosztów biurowych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administracyjnych KK2, na zakup, najem lub leasing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0B0A4-362C-861D-6123-8E1094942042}"/>
              </a:ext>
            </a:extLst>
          </p:cNvPr>
          <p:cNvSpPr txBox="1"/>
          <p:nvPr/>
        </p:nvSpPr>
        <p:spPr>
          <a:xfrm>
            <a:off x="3280416" y="3357693"/>
            <a:ext cx="8624037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sprzęt IT (np. komputer, monitor, rzutnik, kamera) i oprogramowanie (np. opłaty licencyjne),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meble i wyposażenie,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wyposażenie laboratoryjne,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maszyny i przyrządy,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narzędzia,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pojazdy i inne urządzenia specjalne wymagane do realizacji projektu.</a:t>
            </a:r>
          </a:p>
          <a:p>
            <a:r>
              <a:rPr lang="pl-PL" sz="2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Wykluczone jest nabywanie pojazdów spalających paliwa kopalne.</a:t>
            </a:r>
            <a:r>
              <a:rPr lang="de-DE" sz="2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5EEBBCA-848A-EC75-9FEF-72E6C10EECE7}"/>
              </a:ext>
            </a:extLst>
          </p:cNvPr>
          <p:cNvSpPr txBox="1"/>
          <p:nvPr/>
        </p:nvSpPr>
        <p:spPr>
          <a:xfrm>
            <a:off x="3280416" y="2418975"/>
            <a:ext cx="862403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Finansowane są tylko te koszty wyposażenia, które </a:t>
            </a: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mają jednoznacznie służyć celom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transgranicznym. </a:t>
            </a:r>
            <a:endParaRPr lang="de-DE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 descr="Computer mit einfarbiger Füllung">
            <a:extLst>
              <a:ext uri="{FF2B5EF4-FFF2-40B4-BE49-F238E27FC236}">
                <a16:creationId xmlns:a16="http://schemas.microsoft.com/office/drawing/2014/main" id="{2087C1DC-9C17-0798-8E39-88B943B69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414" y="4754724"/>
            <a:ext cx="1925781" cy="192578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923AB58-21A3-8F83-8DCF-6A7770542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532" y="863463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9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5039608" y="963219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3051528" y="1822797"/>
            <a:ext cx="6445136" cy="625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KK 7: 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pozostałe</a:t>
            </a:r>
            <a:endParaRPr lang="de-D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0B0A4-362C-861D-6123-8E1094942042}"/>
              </a:ext>
            </a:extLst>
          </p:cNvPr>
          <p:cNvSpPr txBox="1"/>
          <p:nvPr/>
        </p:nvSpPr>
        <p:spPr>
          <a:xfrm>
            <a:off x="4495643" y="3836730"/>
            <a:ext cx="72684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stosowana wyłącznie do budżetowania i rozliczania tzw. "40% stawki ryczałtowej kosztów pozostałych" partnerów -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opcja budżetowa  B.</a:t>
            </a:r>
            <a:endParaRPr lang="de-DE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5678EBC-6B67-E0E2-6FB2-3AF4F7F17FC7}"/>
              </a:ext>
            </a:extLst>
          </p:cNvPr>
          <p:cNvSpPr txBox="1"/>
          <p:nvPr/>
        </p:nvSpPr>
        <p:spPr>
          <a:xfrm>
            <a:off x="4495641" y="3021270"/>
            <a:ext cx="7268477" cy="625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Dotyczą wyłącznie opcji budżetowej </a:t>
            </a:r>
            <a:r>
              <a:rPr lang="de-D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de-D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203F9FE0-C87D-0ED2-F9FD-B07C4D636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165366"/>
              </p:ext>
            </p:extLst>
          </p:nvPr>
        </p:nvGraphicFramePr>
        <p:xfrm>
          <a:off x="427879" y="3021271"/>
          <a:ext cx="3697807" cy="338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C29E0B74-235D-3116-A980-18D499149DDF}"/>
              </a:ext>
            </a:extLst>
          </p:cNvPr>
          <p:cNvSpPr txBox="1"/>
          <p:nvPr/>
        </p:nvSpPr>
        <p:spPr>
          <a:xfrm>
            <a:off x="4495642" y="4891146"/>
            <a:ext cx="726847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Stawka ryczałtowa odnosi się do sumy  kosztów: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biurowych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administracyjnych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(KK 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odróży i zakwaterowania (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KK 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kspertów zewnętrznych i usług zewnętrznych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(KK 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yposażenia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(KK 5)	</a:t>
            </a:r>
            <a:endParaRPr lang="de-DE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3C92958-00AE-D0FE-62AF-7B3D6DC67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75" y="427745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3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3200417" y="280929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4542892" y="1312610"/>
            <a:ext cx="6445136" cy="69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niekwalifikowalne</a:t>
            </a:r>
            <a:endParaRPr lang="de-DE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9E0B74-235D-3116-A980-18D499149DDF}"/>
              </a:ext>
            </a:extLst>
          </p:cNvPr>
          <p:cNvSpPr txBox="1"/>
          <p:nvPr/>
        </p:nvSpPr>
        <p:spPr>
          <a:xfrm>
            <a:off x="584917" y="2108176"/>
            <a:ext cx="11259151" cy="4572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usługi świadczone i rozliczane pomiędzy partnerami projektu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zamówienia na dostawy i usługi realizowane przez powiązane podmioty trzecie i udzielone zgodnie z przepisami bez przeprowadzenia formalnego postępowania w formie przetargu nieograniczonego lub procedury otwartej są kwalifikowane                    w ramach cen rynkowych wyłącznie po cenie kosztów własnych (bez narzutów). W przypadku usług dostawczych w miejsce ceny po kosztach własnych stosuje się tylko cenę nabycia wraz z kosztami ubocznymi (bez narzutów). Ustalenie ceny po kosztach własnych, względnie ceny nabycia z kosztami ubocznymi (bez narzutów) musi opierać się na zrozumiałych kalkulacjach i/lub fakturach, względnie dokumentach równoważnych,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 nie dające się przyporządkować do partnerów projektu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niewykorzystane ulgi (np. skonta, rabaty), a także niezapłacone lub zwrotne kary umowne,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transakcje przekraczające równowartość 15.000 EUR płacone gotówką,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inwestycje związane z produkcją, przetwarzaniem, transportem, </a:t>
            </a:r>
          </a:p>
          <a:p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dystrybucją, magazynowaniem lub spalaniem paliw kopalnych                                                                                                         (art. 7 ust. 1 lit. h)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ppkt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(iii) rozporządzenia w sprawie EFRR) –                                                      obejmuje to pojazdy spalające paliwa kopalne.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świadczenie nieodpłatnej pracy,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inwestycje, wykraczające poza koszt wyposażenia,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zakup dzieł sztuki i wydatków na inscenizacje komercyjne,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kursy językowe inne niż j. polskiego, j. niemieckiego i j. angielskiego,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 descr="Kommentar (wichtig) mit einfarbiger Füllung">
            <a:extLst>
              <a:ext uri="{FF2B5EF4-FFF2-40B4-BE49-F238E27FC236}">
                <a16:creationId xmlns:a16="http://schemas.microsoft.com/office/drawing/2014/main" id="{83F6E690-CBC9-F081-7E99-E18179F2C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8724" y="280929"/>
            <a:ext cx="2453969" cy="245396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22C7FB4-ECDE-3D3E-04F2-ACDE7611E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17" y="280929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03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3033583" y="306852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4727882" y="1084336"/>
            <a:ext cx="6445136" cy="69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niekwalifikowalne</a:t>
            </a:r>
            <a:endParaRPr lang="de-DE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9E0B74-235D-3116-A980-18D499149DDF}"/>
              </a:ext>
            </a:extLst>
          </p:cNvPr>
          <p:cNvSpPr txBox="1"/>
          <p:nvPr/>
        </p:nvSpPr>
        <p:spPr>
          <a:xfrm>
            <a:off x="219153" y="1861820"/>
            <a:ext cx="11788817" cy="4689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obowiązkowe zadania samorządów terytorialnych, organizacji reprezentujących interesy oraz pozostałych organizacji (np. stowarzyszeń) zgodnie ze stosowanymi podstawami prawnymi,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związane z wahaniem kursów wymiany walut,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związane z finansowaniem (m.in. oprocentowanie debetu, usługi pośrednictwa, prowizje, koszty pożyczki lub kredytu zaciągniętego na prefinansowanie dotacji),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nałożone na partnera projektu grzywien, kar pieniężnych, kosztów procesowych,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nabycie gruntów,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planowanie zabudowy,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ceremonie zawieszenia wiechy, inauguracje, ceremonie wmurowania kamienia węgielnego itp.,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zakup zwierząt,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zakup napojów alkoholowych,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kalkulacyjne (np. pozostałe i nieprzewidywalne),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kupno dekoracji scenicznej (kwiaty, dzieła sztuki, obrazy itd.),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honoraria pracowników zatrudnionych u partnera projektu podlegających obowiązkowemu ubezpieczeniu społecznemu,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dodatki za nadgodziny, odpraw, premii jubileuszowych lub dodatków, które nie mają związku z realizowanym projektem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(np. premia dla współautora wniosku o dofinansowanie.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 descr="Kommentar (wichtig) mit einfarbiger Füllung">
            <a:extLst>
              <a:ext uri="{FF2B5EF4-FFF2-40B4-BE49-F238E27FC236}">
                <a16:creationId xmlns:a16="http://schemas.microsoft.com/office/drawing/2014/main" id="{83F6E690-CBC9-F081-7E99-E18179F2C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7829" y="-88844"/>
            <a:ext cx="2463688" cy="246368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22C7FB4-ECDE-3D3E-04F2-ACDE7611E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56" y="390145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89028-DE6F-CC8C-AA25-342AC82A2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D722189B-5E1A-9052-3652-6408CD368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F03AFC8-8614-AB0A-0CBD-7DE08D1A11B3}"/>
              </a:ext>
            </a:extLst>
          </p:cNvPr>
          <p:cNvSpPr txBox="1"/>
          <p:nvPr/>
        </p:nvSpPr>
        <p:spPr>
          <a:xfrm>
            <a:off x="2734428" y="1294070"/>
            <a:ext cx="8684971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54000" algn="just">
              <a:lnSpc>
                <a:spcPct val="115000"/>
              </a:lnSpc>
            </a:pP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de-D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Funduszu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Małych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Projektów</a:t>
            </a:r>
            <a:endParaRPr lang="de-D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7EE287-FC71-36E8-4C45-0305C2944FA6}"/>
              </a:ext>
            </a:extLst>
          </p:cNvPr>
          <p:cNvSpPr txBox="1"/>
          <p:nvPr/>
        </p:nvSpPr>
        <p:spPr>
          <a:xfrm>
            <a:off x="476098" y="2210471"/>
            <a:ext cx="7926458" cy="1341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Priorytet 3, cel szczegółowy 4.6 „Wzmocnienie roli kultury i zrównoważonej turystyki w rozwoju gospodarczym, włączeniu społecznym i innowacjach społecznych” 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76A288-3208-4A80-A2AB-1EE9CEF290E2}"/>
              </a:ext>
            </a:extLst>
          </p:cNvPr>
          <p:cNvSpPr txBox="1"/>
          <p:nvPr/>
        </p:nvSpPr>
        <p:spPr>
          <a:xfrm>
            <a:off x="3540025" y="4334395"/>
            <a:ext cx="7926457" cy="1341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riorytet 4, cel szczegółowy 6.3 „Budowanie wzajemnego zaufania, w szczególności poprzez wspieranie działań ułatwiających kontakty międzyludzkie”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 descr="Soziales Netzwerk mit einfarbiger Füllung">
            <a:extLst>
              <a:ext uri="{FF2B5EF4-FFF2-40B4-BE49-F238E27FC236}">
                <a16:creationId xmlns:a16="http://schemas.microsoft.com/office/drawing/2014/main" id="{8F8FCCEE-1F93-8607-A839-38A480B18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518" y="4322082"/>
            <a:ext cx="2008910" cy="200891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62F3855-5573-5129-FB7E-5E258E63F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09" y="457068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2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2536166" y="963219"/>
            <a:ext cx="9459098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4384983" y="1757170"/>
            <a:ext cx="7540004" cy="69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publiczna</a:t>
            </a:r>
            <a:endParaRPr lang="de-DE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9E0B74-235D-3116-A980-18D499149DDF}"/>
              </a:ext>
            </a:extLst>
          </p:cNvPr>
          <p:cNvSpPr txBox="1"/>
          <p:nvPr/>
        </p:nvSpPr>
        <p:spPr>
          <a:xfrm>
            <a:off x="3068781" y="2535911"/>
            <a:ext cx="885620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 algn="l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107 TFUE , który stanowi: „(1) Z zastrzeżeniem innych postanowień przewidzianych w Traktatach, wszelka pomoc przyznawana przez Państwo Członkowskie lub przy użyciu zasobów państwowych w jakiejkolwiek formie, która zakłóca lub grozi zakłóceniem konkurencji poprzez sprzyjanie niektórym przedsiębiorstwom lub produkcji nie-których towarów, jest niezgodna z rynkiem wewnętrznym w zakresie, w jakim wpływa na wymianę handlową między Państwami Członkowskimi.“</a:t>
            </a:r>
          </a:p>
        </p:txBody>
      </p:sp>
      <p:pic>
        <p:nvPicPr>
          <p:cNvPr id="7" name="Grafik 6" descr="Kommentar (wichtig) mit einfarbiger Füllung">
            <a:extLst>
              <a:ext uri="{FF2B5EF4-FFF2-40B4-BE49-F238E27FC236}">
                <a16:creationId xmlns:a16="http://schemas.microsoft.com/office/drawing/2014/main" id="{83F6E690-CBC9-F081-7E99-E18179F2C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7801" y="1528267"/>
            <a:ext cx="3162265" cy="31622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8E3187E-41A8-C9F6-5E24-FC65AE5DC710}"/>
              </a:ext>
            </a:extLst>
          </p:cNvPr>
          <p:cNvSpPr txBox="1"/>
          <p:nvPr/>
        </p:nvSpPr>
        <p:spPr>
          <a:xfrm>
            <a:off x="939338" y="4463620"/>
            <a:ext cx="1098564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Podmiotem wsparcia jest przedsiębiorstwo („niektórym przedsiębiorstwom lub produkcji niektórych towarów”)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udzielane jest przez państwo lub ze źródeł państwowych,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ma charakter sprzyjający („sprzyjanie”)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ma charakter selektywny („określone przedsiębiorstwa albo produkcję określonych towarów”),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zakłóca konkurencję lub grozi jej zakłóceniem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wpływa na wymianę handlową między państwami członkowskimi Unii Europejskiej.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DA13647-43A0-43C5-6433-634FAD300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38" y="327014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4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AD5-84A0-966E-DFC8-3649B9D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43B698B6-1770-BBBC-0672-4A78D819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1BB443-0827-266A-CEA2-2DC5FDC9B6D2}"/>
              </a:ext>
            </a:extLst>
          </p:cNvPr>
          <p:cNvSpPr txBox="1"/>
          <p:nvPr/>
        </p:nvSpPr>
        <p:spPr>
          <a:xfrm>
            <a:off x="3979736" y="886813"/>
            <a:ext cx="695565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uproszczone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991D5-C4F1-8820-63F2-F694B94977BF}"/>
              </a:ext>
            </a:extLst>
          </p:cNvPr>
          <p:cNvSpPr txBox="1"/>
          <p:nvPr/>
        </p:nvSpPr>
        <p:spPr>
          <a:xfrm>
            <a:off x="5544587" y="1748868"/>
            <a:ext cx="6445136" cy="69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2860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publiczna</a:t>
            </a:r>
            <a:endParaRPr lang="de-DE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9E0B74-235D-3116-A980-18D499149DDF}"/>
              </a:ext>
            </a:extLst>
          </p:cNvPr>
          <p:cNvSpPr txBox="1"/>
          <p:nvPr/>
        </p:nvSpPr>
        <p:spPr>
          <a:xfrm>
            <a:off x="2552007" y="2608038"/>
            <a:ext cx="644513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 algn="ctr"/>
            <a:r>
              <a:rPr lang="pl-PL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samosprawdzający</a:t>
            </a:r>
            <a:endParaRPr lang="de-DE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8E3187E-41A8-C9F6-5E24-FC65AE5DC710}"/>
              </a:ext>
            </a:extLst>
          </p:cNvPr>
          <p:cNvSpPr txBox="1"/>
          <p:nvPr/>
        </p:nvSpPr>
        <p:spPr>
          <a:xfrm>
            <a:off x="354680" y="3937081"/>
            <a:ext cx="548916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partnerzy projektu będą realizować działania i/lub oferować towary/usługi, na które istnieje rynek?</a:t>
            </a:r>
            <a:endParaRPr lang="de-D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E20BA1-AD4A-B83E-DC13-12C1411A7CB7}"/>
              </a:ext>
            </a:extLst>
          </p:cNvPr>
          <p:cNvSpPr txBox="1"/>
          <p:nvPr/>
        </p:nvSpPr>
        <p:spPr>
          <a:xfrm>
            <a:off x="354680" y="4640524"/>
            <a:ext cx="548916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przedmiotowa działalność/towary/usługi mogłyby być realizowane/oferowane przez inny podmiot w celu osiągnięcia zysku (nawet jeśli nie było to zamierzone przez partnera projektu)?</a:t>
            </a:r>
            <a:endParaRPr lang="de-D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4F2B6E-409F-15B9-A555-78F51E99694C}"/>
              </a:ext>
            </a:extLst>
          </p:cNvPr>
          <p:cNvSpPr txBox="1"/>
          <p:nvPr/>
        </p:nvSpPr>
        <p:spPr>
          <a:xfrm>
            <a:off x="6010098" y="3937081"/>
            <a:ext cx="59851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partnerzy projektu planują prowadzić działalność gospodarczą we własnym zakresie tj. nie wyłaniać zewnętrznego usługodawcy np. w drodze postępowania o udzielenie zamówienia publicznego?</a:t>
            </a:r>
            <a:endParaRPr lang="de-D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200E78-B13C-3B55-7C9D-FF917B1952B8}"/>
              </a:ext>
            </a:extLst>
          </p:cNvPr>
          <p:cNvSpPr txBox="1"/>
          <p:nvPr/>
        </p:nvSpPr>
        <p:spPr>
          <a:xfrm>
            <a:off x="6010099" y="3265015"/>
            <a:ext cx="59851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r>
              <a:rPr lang="pl-PL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Kryterium II: Czy partnerzy projektu uzyskują w ramach projektu nienależną mu korzyść?</a:t>
            </a:r>
            <a:endParaRPr lang="de-DE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6360ED-CDD4-FBFC-9FE3-44B7759F6F7E}"/>
              </a:ext>
            </a:extLst>
          </p:cNvPr>
          <p:cNvSpPr txBox="1"/>
          <p:nvPr/>
        </p:nvSpPr>
        <p:spPr>
          <a:xfrm>
            <a:off x="6004563" y="4855369"/>
            <a:ext cx="598516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partnerzy projektu, inny podmiot nie zaangażowany w projekt jako partner projektu lub grupy docelowe uzyskują korzyści w wyniku działalności gospodarczej realizowanej w ramach projektu, których nie mogłyby uzyskać w ramach normalnej działalności (np. bez dofinansowania w ramach projektu)?</a:t>
            </a:r>
            <a:endParaRPr lang="de-D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1B65F3-B4F8-A54A-EB50-0C4F6464C9C5}"/>
              </a:ext>
            </a:extLst>
          </p:cNvPr>
          <p:cNvSpPr txBox="1"/>
          <p:nvPr/>
        </p:nvSpPr>
        <p:spPr>
          <a:xfrm>
            <a:off x="354679" y="3265015"/>
            <a:ext cx="548916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r>
              <a:rPr lang="pl-PL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Kryterium I: Czy w ramach realizacji projektu partnerzy prowadzą działalność gospodarczą?</a:t>
            </a:r>
            <a:endParaRPr lang="de-DE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 10" descr="Kommentar (wichtig) mit einfarbiger Füllung">
            <a:extLst>
              <a:ext uri="{FF2B5EF4-FFF2-40B4-BE49-F238E27FC236}">
                <a16:creationId xmlns:a16="http://schemas.microsoft.com/office/drawing/2014/main" id="{12E227C6-1224-DD95-CE7B-4458948FE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4436" y="643811"/>
            <a:ext cx="2077917" cy="207791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4EC069-901D-5590-23FC-2073704DB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72" y="684014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1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2B40B695-CDFA-288A-6DF7-3B0CBFB02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13" y="158977"/>
            <a:ext cx="4866787" cy="1463166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7CF66529-63AD-1797-3E61-F87BCDD1AFCA}"/>
              </a:ext>
            </a:extLst>
          </p:cNvPr>
          <p:cNvSpPr/>
          <p:nvPr/>
        </p:nvSpPr>
        <p:spPr>
          <a:xfrm>
            <a:off x="3209026" y="2074554"/>
            <a:ext cx="7582619" cy="363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Dziękujemy za uwagę!</a:t>
            </a:r>
          </a:p>
          <a:p>
            <a:pPr algn="ctr"/>
            <a:endParaRPr lang="pl-PL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Izabela Pantkowska – Dyrektor biura</a:t>
            </a:r>
          </a:p>
          <a:p>
            <a:pPr algn="ctr"/>
            <a:endParaRPr lang="pl-PL" sz="24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Katarzyna Hoffmann – 68 4558059</a:t>
            </a:r>
          </a:p>
          <a:p>
            <a:pPr algn="ctr"/>
            <a:r>
              <a:rPr lang="pl-PL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Marta Krupińska – 68 4558050</a:t>
            </a:r>
          </a:p>
          <a:p>
            <a:pPr algn="ctr"/>
            <a:r>
              <a:rPr lang="pl-PL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Alicja Dubert – 68 4558056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AE10DB4-FEB1-97B5-3761-5BE52B3E0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70" y="-353684"/>
            <a:ext cx="3397604" cy="63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3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0C83E-9D50-EE68-B2AD-01E7B9C54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09A34028-347F-9673-D1B8-D586C5429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E058785-8406-9B14-DD36-4C8E502F216B}"/>
              </a:ext>
            </a:extLst>
          </p:cNvPr>
          <p:cNvSpPr txBox="1"/>
          <p:nvPr/>
        </p:nvSpPr>
        <p:spPr>
          <a:xfrm>
            <a:off x="3036498" y="1280963"/>
            <a:ext cx="8773065" cy="916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920"/>
              </a:spcAft>
            </a:pP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6.3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„Budowanie wzajemnego zaufania, w szczególności poprzez wspieranie działań ułatwiających kontakty międzyludzkie” 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E5F004-264D-35AC-B1E3-60D317C79C5D}"/>
              </a:ext>
            </a:extLst>
          </p:cNvPr>
          <p:cNvSpPr txBox="1"/>
          <p:nvPr/>
        </p:nvSpPr>
        <p:spPr>
          <a:xfrm>
            <a:off x="264737" y="2701431"/>
            <a:ext cx="9032882" cy="17689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Ukierunkowanie na działania, które skutecznie wspierają proces zwiększania współzależności transgranicznych i zgodnie z PW (…)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promują współpracę obywatelsko – społeczną na szeroką skalę.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powinny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przyczyniać się do intensyfikacji współpracy instytucji lub mieszkańców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kontekście transgranicznym.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EA7B66E-86D4-8CDF-65AF-2D00E19F3BBF}"/>
              </a:ext>
            </a:extLst>
          </p:cNvPr>
          <p:cNvSpPr txBox="1"/>
          <p:nvPr/>
        </p:nvSpPr>
        <p:spPr>
          <a:xfrm>
            <a:off x="3812875" y="4976364"/>
            <a:ext cx="7996688" cy="1666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54000" algn="just">
              <a:lnSpc>
                <a:spcPct val="115000"/>
              </a:lnSpc>
            </a:pP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dofinansowania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54000">
              <a:lnSpc>
                <a:spcPct val="115000"/>
              </a:lnSpc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ułatwienie bezpośrednich kontaktów między polskimi i niemieckimi mieszkańcami obszaru wsparcia;</a:t>
            </a:r>
          </a:p>
          <a:p>
            <a:pPr indent="-254000">
              <a:lnSpc>
                <a:spcPct val="115000"/>
              </a:lnSpc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wsparcie aktywnych spotkań wszelkiego rodzaju i na wszystkich poziomach oraz transgraniczne zaangażowanie społeczeństwa obywatelskiego.</a:t>
            </a:r>
          </a:p>
        </p:txBody>
      </p:sp>
      <p:pic>
        <p:nvPicPr>
          <p:cNvPr id="8" name="Grafik 7" descr="Gruppenerfolg mit einfarbiger Füllung">
            <a:extLst>
              <a:ext uri="{FF2B5EF4-FFF2-40B4-BE49-F238E27FC236}">
                <a16:creationId xmlns:a16="http://schemas.microsoft.com/office/drawing/2014/main" id="{29AC4E58-C087-AE42-544D-DF469B8C9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538" y="4769341"/>
            <a:ext cx="2033848" cy="203384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328A94C-4F5A-CDAC-6F55-13D9D4C49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58" y="450992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2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64949-DCB1-7014-9C07-340B795D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65D4F167-7A66-31E3-ED6A-B8A465C0C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1F3C638-3933-1F4B-20B6-CD36F4B2BCE5}"/>
              </a:ext>
            </a:extLst>
          </p:cNvPr>
          <p:cNvSpPr txBox="1"/>
          <p:nvPr/>
        </p:nvSpPr>
        <p:spPr>
          <a:xfrm>
            <a:off x="3818534" y="3150309"/>
            <a:ext cx="8057521" cy="294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inkluzyjnie zorganizowana wymiana osób z różnych grup wiekowych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kontekście pracy i spędzania czasu wolnego służąca wspieraniu transgranicznych kontaktów i aktywnych spotkań mieszkańców obszaru objętego Programem we wszystkich dziedzinach życia i obszarach tematycznych;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wspólne projekty podmiotów społeczeństwa obywatelskiego, odzwierciedlające różnorodność życia społecznego na obszarze objętym Programem;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wspólnie przygotowywane i realizowane transgraniczne wydarzenia publiczne służące wzajemnemu poznaniu i zrozumieniu pomiędzy mieszkańcami obszaru objętego Programem we wszystkich dziedzinach życia i obszarach tematycznych.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500AC7-4A18-5304-E32E-E3DC7313235B}"/>
              </a:ext>
            </a:extLst>
          </p:cNvPr>
          <p:cNvSpPr txBox="1"/>
          <p:nvPr/>
        </p:nvSpPr>
        <p:spPr>
          <a:xfrm>
            <a:off x="3818534" y="1337094"/>
            <a:ext cx="8045232" cy="1341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 6.3 „Budowanie wzajemnego zaufania, w szczególności poprzez wspieranie działań ułatwiających kontakty międzyludzkie”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3A0DB3-9634-636F-88AA-8F17780625D9}"/>
              </a:ext>
            </a:extLst>
          </p:cNvPr>
          <p:cNvSpPr txBox="1"/>
          <p:nvPr/>
        </p:nvSpPr>
        <p:spPr>
          <a:xfrm>
            <a:off x="328235" y="3150309"/>
            <a:ext cx="3292789" cy="558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54000" algn="ctr">
              <a:lnSpc>
                <a:spcPct val="115000"/>
              </a:lnSpc>
              <a:spcBef>
                <a:spcPts val="1500"/>
              </a:spcBef>
              <a:spcAft>
                <a:spcPts val="490"/>
              </a:spcAft>
              <a:tabLst>
                <a:tab pos="373380" algn="l"/>
              </a:tabLst>
            </a:pPr>
            <a:r>
              <a:rPr lang="pl-PL" sz="2800" b="1" i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</a:t>
            </a:r>
            <a:r>
              <a:rPr lang="de-DE" sz="2800" b="1" i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 descr="Gruppenerfolg mit einfarbiger Füllung">
            <a:extLst>
              <a:ext uri="{FF2B5EF4-FFF2-40B4-BE49-F238E27FC236}">
                <a16:creationId xmlns:a16="http://schemas.microsoft.com/office/drawing/2014/main" id="{93BC16D8-3E55-34A5-D1D3-1B9A4E225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007" y="4375558"/>
            <a:ext cx="2033848" cy="20338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6E09566-A574-B747-08BD-A709F1B2E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07" y="638937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CFAE2-4C7F-1185-CEDF-578E4AA7D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FDBBF868-D769-FF05-90D4-5805D6D8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077D51A-AFBD-6447-7DDA-032868409FB7}"/>
              </a:ext>
            </a:extLst>
          </p:cNvPr>
          <p:cNvSpPr txBox="1"/>
          <p:nvPr/>
        </p:nvSpPr>
        <p:spPr>
          <a:xfrm>
            <a:off x="4813402" y="1187492"/>
            <a:ext cx="7062653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de-D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6.3: </a:t>
            </a: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 produktu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356088D-1721-A696-3BF7-129F395119CE}"/>
              </a:ext>
            </a:extLst>
          </p:cNvPr>
          <p:cNvSpPr txBox="1"/>
          <p:nvPr/>
        </p:nvSpPr>
        <p:spPr>
          <a:xfrm>
            <a:off x="997709" y="1994853"/>
            <a:ext cx="10878336" cy="392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de-DE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RCO87</a:t>
            </a:r>
            <a:r>
              <a:rPr lang="de-DE" b="0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Organizacje (partnerzy projektu) współpracujące ponad granicami (obowiązkowy)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F09CF0-ED9E-70C1-2BA8-B9AE69F3C86E}"/>
              </a:ext>
            </a:extLst>
          </p:cNvPr>
          <p:cNvSpPr txBox="1"/>
          <p:nvPr/>
        </p:nvSpPr>
        <p:spPr>
          <a:xfrm>
            <a:off x="997707" y="2571591"/>
            <a:ext cx="10878336" cy="7107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de-DE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RCO81</a:t>
            </a:r>
            <a:r>
              <a:rPr lang="de-DE" b="0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Uczestnictwo we wspólnych działaniach transgranicznych (obowiązkowy, potwierdzony listą obecności z wyłączeniem wydarzeń publicznych)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94203B-8D53-3E95-B988-2215267070A2}"/>
              </a:ext>
            </a:extLst>
          </p:cNvPr>
          <p:cNvSpPr txBox="1"/>
          <p:nvPr/>
        </p:nvSpPr>
        <p:spPr>
          <a:xfrm>
            <a:off x="997703" y="3466878"/>
            <a:ext cx="10878337" cy="392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RCO115</a:t>
            </a:r>
            <a:r>
              <a:rPr lang="de-DE" b="0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Wspólnie organizowane transgraniczne wydarzenia publiczne (fakultatywny)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9C8C4E8-17EA-A427-7087-ECA5AD001FF5}"/>
              </a:ext>
            </a:extLst>
          </p:cNvPr>
          <p:cNvSpPr txBox="1"/>
          <p:nvPr/>
        </p:nvSpPr>
        <p:spPr>
          <a:xfrm>
            <a:off x="6219646" y="4084902"/>
            <a:ext cx="5656394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920"/>
              </a:spcAft>
            </a:pP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de-D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6.3: </a:t>
            </a: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 rezultatu</a:t>
            </a:r>
            <a:endParaRPr lang="de-D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F2964E-04C8-8DC3-84B0-1FD80DD4A9F1}"/>
              </a:ext>
            </a:extLst>
          </p:cNvPr>
          <p:cNvSpPr txBox="1"/>
          <p:nvPr/>
        </p:nvSpPr>
        <p:spPr>
          <a:xfrm>
            <a:off x="997705" y="4880743"/>
            <a:ext cx="10878335" cy="1029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 rezultatu określony przez wnioskodawcę,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charakterystyczny dla projektu (obowiązkowy) ściśle związany ze specyfiką konkretnego projektu np. konferencja, koncepcja, oznakowanie, warsztaty), indywidulanie określany na etapie pisania wniosku.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98C7A0-59B5-C36F-0E5B-496E6D59E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7" y="387369"/>
            <a:ext cx="1743607" cy="1146147"/>
          </a:xfrm>
          <a:prstGeom prst="rect">
            <a:avLst/>
          </a:prstGeom>
        </p:spPr>
      </p:pic>
      <p:sp>
        <p:nvSpPr>
          <p:cNvPr id="12" name="Textfeld 8">
            <a:extLst>
              <a:ext uri="{FF2B5EF4-FFF2-40B4-BE49-F238E27FC236}">
                <a16:creationId xmlns:a16="http://schemas.microsoft.com/office/drawing/2014/main" id="{5767BD79-8FA4-4D6A-5A2E-84D83A457C96}"/>
              </a:ext>
            </a:extLst>
          </p:cNvPr>
          <p:cNvSpPr txBox="1"/>
          <p:nvPr/>
        </p:nvSpPr>
        <p:spPr>
          <a:xfrm>
            <a:off x="997701" y="6013791"/>
            <a:ext cx="10878335" cy="7107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de-D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RCR84</a:t>
            </a: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Organizacje (partnerzy projektu) współpracujące ponad granicami po zakończeniu projektu (fakultatywny)</a:t>
            </a:r>
            <a:endParaRPr lang="de-D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3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BF85F-676E-BBF3-9427-DFB433375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BB2C856C-8031-BCD9-8722-3365642DD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256CDBC-CCF5-9D56-595A-38D3CC1E04B9}"/>
              </a:ext>
            </a:extLst>
          </p:cNvPr>
          <p:cNvSpPr txBox="1"/>
          <p:nvPr/>
        </p:nvSpPr>
        <p:spPr>
          <a:xfrm>
            <a:off x="3818534" y="1597139"/>
            <a:ext cx="8057521" cy="1341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 4.6 „Wzmocnienie roli kultury i zrównoważonej turystyki w rozwoju gospodarczym, włączeniu społecznym i innowacjach społecznych”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03619B-148C-A375-1A25-134E3144257B}"/>
              </a:ext>
            </a:extLst>
          </p:cNvPr>
          <p:cNvSpPr txBox="1"/>
          <p:nvPr/>
        </p:nvSpPr>
        <p:spPr>
          <a:xfrm>
            <a:off x="319608" y="3024469"/>
            <a:ext cx="8215919" cy="1029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54000" algn="just">
              <a:lnSpc>
                <a:spcPct val="115000"/>
              </a:lnSpc>
              <a:spcBef>
                <a:spcPts val="1500"/>
              </a:spcBef>
              <a:spcAft>
                <a:spcPts val="490"/>
              </a:spcAft>
              <a:tabLst>
                <a:tab pos="37338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Ukierunkowanie na </a:t>
            </a: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wspieranie kultury i turystyki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jako elementu rozwoju gospodarczego, włączenia społecznego i innowacji społecznych polsko-niemieckiego pogranicza.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9A653F8-701E-0B8A-BA65-03E1E33DF615}"/>
              </a:ext>
            </a:extLst>
          </p:cNvPr>
          <p:cNvSpPr txBox="1"/>
          <p:nvPr/>
        </p:nvSpPr>
        <p:spPr>
          <a:xfrm>
            <a:off x="3081302" y="4139469"/>
            <a:ext cx="8945592" cy="262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54000" algn="just">
              <a:lnSpc>
                <a:spcPct val="115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 dofinansowania:</a:t>
            </a:r>
          </a:p>
          <a:p>
            <a:pPr indent="-254000"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wzmocnienie rozwoju gospodarczego, włączenia społecznego i innowacji społecznych poprzez rozwój lepiej powiązanych ofert kulturalnych i turystycznych,</a:t>
            </a:r>
          </a:p>
          <a:p>
            <a:pPr indent="-254000"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ułatwienie transgranicznego dostępu do powiązanych ofert kulturalnych i turystycznych dla mieszkańców obszaru objętego Programem,</a:t>
            </a:r>
          </a:p>
          <a:p>
            <a:pPr indent="-254000"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wspieranie rozwoju nowych ofert turystycznych,</a:t>
            </a:r>
          </a:p>
          <a:p>
            <a:pPr indent="-254000"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zintensyfikowanie współpracy transgranicznej w dziedzinie sztuki i kultury,</a:t>
            </a:r>
          </a:p>
          <a:p>
            <a:pPr indent="-254000"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podnoszenie świadomości na temat wspólnej kultury i historii.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 descr="Gericht mit einfarbiger Füllung">
            <a:extLst>
              <a:ext uri="{FF2B5EF4-FFF2-40B4-BE49-F238E27FC236}">
                <a16:creationId xmlns:a16="http://schemas.microsoft.com/office/drawing/2014/main" id="{62729B30-F234-94FC-BA84-C6FDE7CAC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106" y="4496822"/>
            <a:ext cx="1422751" cy="1422751"/>
          </a:xfrm>
          <a:prstGeom prst="rect">
            <a:avLst/>
          </a:prstGeom>
        </p:spPr>
      </p:pic>
      <p:pic>
        <p:nvPicPr>
          <p:cNvPr id="8" name="Grafik 7" descr="Drama mit einfarbiger Füllung">
            <a:extLst>
              <a:ext uri="{FF2B5EF4-FFF2-40B4-BE49-F238E27FC236}">
                <a16:creationId xmlns:a16="http://schemas.microsoft.com/office/drawing/2014/main" id="{E8D8ADDE-E17D-2BB9-DCA6-731CFC6BC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7759" y="4990773"/>
            <a:ext cx="1422751" cy="142275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A03984C-93F9-A5FD-40D7-0E30877B53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482" y="719524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4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DAA25-1183-20EF-8037-60A420B33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37A526AC-B72C-9DB2-A7ED-CD85F6912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6" y="0"/>
            <a:ext cx="3789423" cy="1143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4347724-F3DB-44D0-67FD-7D8AE689535F}"/>
              </a:ext>
            </a:extLst>
          </p:cNvPr>
          <p:cNvSpPr txBox="1"/>
          <p:nvPr/>
        </p:nvSpPr>
        <p:spPr>
          <a:xfrm>
            <a:off x="3818534" y="1597139"/>
            <a:ext cx="8057521" cy="1341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920"/>
              </a:spcAft>
            </a:pP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 4.6 „Wzmocnienie roli kultury i zrównoważonej turystyki w rozwoju gospodarczym, włączeniu społecznym i innowacjach społecznych”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00C106C-384B-A460-BBE4-C9B463808343}"/>
              </a:ext>
            </a:extLst>
          </p:cNvPr>
          <p:cNvSpPr txBox="1"/>
          <p:nvPr/>
        </p:nvSpPr>
        <p:spPr>
          <a:xfrm>
            <a:off x="328235" y="3150309"/>
            <a:ext cx="3292789" cy="558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54000" algn="ctr">
              <a:lnSpc>
                <a:spcPct val="115000"/>
              </a:lnSpc>
              <a:spcBef>
                <a:spcPts val="1500"/>
              </a:spcBef>
              <a:spcAft>
                <a:spcPts val="490"/>
              </a:spcAft>
              <a:tabLst>
                <a:tab pos="373380" algn="l"/>
              </a:tabLst>
            </a:pPr>
            <a:r>
              <a:rPr lang="pl-PL" sz="2800" b="1" i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</a:t>
            </a:r>
            <a:r>
              <a:rPr lang="de-DE" sz="2800" b="1" i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492946-48A9-5C3F-C481-C9E6E9E70D1C}"/>
              </a:ext>
            </a:extLst>
          </p:cNvPr>
          <p:cNvSpPr txBox="1"/>
          <p:nvPr/>
        </p:nvSpPr>
        <p:spPr>
          <a:xfrm>
            <a:off x="3818534" y="3150308"/>
            <a:ext cx="8057521" cy="262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54000"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Transgraniczne projekty artystyczne i kulturalne; </a:t>
            </a:r>
          </a:p>
          <a:p>
            <a:pPr indent="-254000"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Transgraniczne promowanie i propagowanie ofert kulturalnych  i turystycznych; </a:t>
            </a:r>
          </a:p>
          <a:p>
            <a:pPr indent="-254000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Transgraniczne tworzenie sieci organizacji turystycznych i usługodawców turystycznych;</a:t>
            </a:r>
          </a:p>
          <a:p>
            <a:pPr indent="-254000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Opracowanie i wprowadzanie aplikacji/rozwiązań cyfrowych w celu poprawy informacji o ofertach kulturalnych i turystycznych oraz dostępności do nich; </a:t>
            </a:r>
          </a:p>
          <a:p>
            <a:pPr indent="-254000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Transgraniczna wymiana wiedzy i kompetencji oraz wspieranie transferu dobrych praktyk; </a:t>
            </a:r>
          </a:p>
        </p:txBody>
      </p:sp>
      <p:pic>
        <p:nvPicPr>
          <p:cNvPr id="4" name="Grafik 3" descr="Gericht mit einfarbiger Füllung">
            <a:extLst>
              <a:ext uri="{FF2B5EF4-FFF2-40B4-BE49-F238E27FC236}">
                <a16:creationId xmlns:a16="http://schemas.microsoft.com/office/drawing/2014/main" id="{8E216E18-3CF2-04A7-D944-C4A98843B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724" y="4557207"/>
            <a:ext cx="1422751" cy="1422751"/>
          </a:xfrm>
          <a:prstGeom prst="rect">
            <a:avLst/>
          </a:prstGeom>
        </p:spPr>
      </p:pic>
      <p:pic>
        <p:nvPicPr>
          <p:cNvPr id="6" name="Grafik 5" descr="Drama mit einfarbiger Füllung">
            <a:extLst>
              <a:ext uri="{FF2B5EF4-FFF2-40B4-BE49-F238E27FC236}">
                <a16:creationId xmlns:a16="http://schemas.microsoft.com/office/drawing/2014/main" id="{A9C90915-DE87-0A83-7575-7B20D0987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5344" y="4659653"/>
            <a:ext cx="1422751" cy="14227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09A5131-B4F0-A073-DC89-034EAA997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49" y="571500"/>
            <a:ext cx="17436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6374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3443</Words>
  <Application>Microsoft Office PowerPoint</Application>
  <PresentationFormat>Panoramiczny</PresentationFormat>
  <Paragraphs>361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Arial</vt:lpstr>
      <vt:lpstr>Calibri</vt:lpstr>
      <vt:lpstr>Neue Haas Grotesk Text Pro</vt:lpstr>
      <vt:lpstr>Symbol</vt:lpstr>
      <vt:lpstr>Wingdings</vt:lpstr>
      <vt:lpstr>SwellVTI</vt:lpstr>
      <vt:lpstr>    Fundusz Małych Projektów            INTERREG VI 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Kleinprojektefonds INTERREG VI A</dc:title>
  <dc:creator>Zbigniew Pantkowski</dc:creator>
  <cp:lastModifiedBy>licencje licencje</cp:lastModifiedBy>
  <cp:revision>235</cp:revision>
  <cp:lastPrinted>2025-02-21T09:45:19Z</cp:lastPrinted>
  <dcterms:created xsi:type="dcterms:W3CDTF">2024-03-01T09:01:41Z</dcterms:created>
  <dcterms:modified xsi:type="dcterms:W3CDTF">2025-02-21T09:50:59Z</dcterms:modified>
</cp:coreProperties>
</file>